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wdp" ContentType="image/vnd.ms-photo"/>
  <Default Extension="gif" ContentType="image/gif"/>
  <Default Extension="png" ContentType="image/png"/>
  <Default Extension="mov" ContentType="video/quicktime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77" r:id="rId3"/>
    <p:sldId id="278" r:id="rId4"/>
    <p:sldId id="279" r:id="rId5"/>
    <p:sldId id="259" r:id="rId6"/>
    <p:sldId id="284" r:id="rId7"/>
    <p:sldId id="267" r:id="rId8"/>
    <p:sldId id="269" r:id="rId9"/>
    <p:sldId id="281" r:id="rId10"/>
    <p:sldId id="282" r:id="rId11"/>
    <p:sldId id="283" r:id="rId12"/>
    <p:sldId id="271" r:id="rId13"/>
    <p:sldId id="319" r:id="rId14"/>
    <p:sldId id="320" r:id="rId15"/>
    <p:sldId id="285" r:id="rId16"/>
    <p:sldId id="286" r:id="rId17"/>
    <p:sldId id="289" r:id="rId18"/>
    <p:sldId id="288" r:id="rId19"/>
    <p:sldId id="290" r:id="rId20"/>
    <p:sldId id="273" r:id="rId21"/>
    <p:sldId id="274" r:id="rId22"/>
    <p:sldId id="275" r:id="rId23"/>
    <p:sldId id="276" r:id="rId24"/>
    <p:sldId id="291" r:id="rId25"/>
    <p:sldId id="292" r:id="rId26"/>
    <p:sldId id="293" r:id="rId27"/>
    <p:sldId id="294" r:id="rId28"/>
    <p:sldId id="295" r:id="rId29"/>
    <p:sldId id="296" r:id="rId30"/>
    <p:sldId id="333" r:id="rId31"/>
    <p:sldId id="335" r:id="rId32"/>
    <p:sldId id="300" r:id="rId33"/>
    <p:sldId id="326" r:id="rId34"/>
    <p:sldId id="301" r:id="rId35"/>
    <p:sldId id="336" r:id="rId36"/>
    <p:sldId id="303" r:id="rId37"/>
    <p:sldId id="304" r:id="rId38"/>
    <p:sldId id="338" r:id="rId39"/>
    <p:sldId id="337" r:id="rId40"/>
    <p:sldId id="306" r:id="rId41"/>
    <p:sldId id="339" r:id="rId42"/>
    <p:sldId id="307" r:id="rId43"/>
    <p:sldId id="309" r:id="rId44"/>
    <p:sldId id="310" r:id="rId45"/>
    <p:sldId id="308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40" r:id="rId54"/>
    <p:sldId id="318" r:id="rId55"/>
    <p:sldId id="341" r:id="rId56"/>
    <p:sldId id="321" r:id="rId57"/>
    <p:sldId id="322" r:id="rId58"/>
    <p:sldId id="323" r:id="rId59"/>
    <p:sldId id="330" r:id="rId60"/>
    <p:sldId id="342" r:id="rId61"/>
    <p:sldId id="343" r:id="rId62"/>
    <p:sldId id="344" r:id="rId63"/>
    <p:sldId id="345" r:id="rId64"/>
    <p:sldId id="346" r:id="rId65"/>
    <p:sldId id="347" r:id="rId66"/>
    <p:sldId id="349" r:id="rId67"/>
    <p:sldId id="348" r:id="rId68"/>
    <p:sldId id="350" r:id="rId69"/>
    <p:sldId id="352" r:id="rId70"/>
    <p:sldId id="351" r:id="rId71"/>
    <p:sldId id="331" r:id="rId72"/>
    <p:sldId id="325" r:id="rId73"/>
    <p:sldId id="266" r:id="rId7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2"/>
    <p:restoredTop sz="94643"/>
  </p:normalViewPr>
  <p:slideViewPr>
    <p:cSldViewPr snapToGrid="0" snapToObjects="1">
      <p:cViewPr>
        <p:scale>
          <a:sx n="165" d="100"/>
          <a:sy n="165" d="100"/>
        </p:scale>
        <p:origin x="1320" y="4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36" d="100"/>
        <a:sy n="23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1D914A-66B0-384D-B818-0B0036315F25}" type="datetimeFigureOut">
              <a:rPr lang="en-US" smtClean="0"/>
              <a:t>5/1/16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4F5D-C83B-424E-8310-F2F81A0D7F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31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54F5D-C83B-424E-8310-F2F81A0D7F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7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63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for 20, try to hit 40 in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01F663-F238-4D45-BDAE-064C01CB4A4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1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Collaborative Signal Processing Workshop (CSP Workshop)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54F5D-C83B-424E-8310-F2F81A0D7F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Extremely </a:t>
            </a:r>
            <a:r>
              <a:rPr lang="en-US" dirty="0" err="1" smtClean="0"/>
              <a:t>populare</a:t>
            </a:r>
            <a:r>
              <a:rPr lang="en-US" dirty="0" smtClean="0"/>
              <a:t>; almost all MCUs have this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85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7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7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7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5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64008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1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6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76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864" y="57150"/>
            <a:ext cx="8880475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742950"/>
            <a:ext cx="7315200" cy="1771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628900"/>
            <a:ext cx="7315200" cy="1771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E72E6-3973-7348-9A82-6AD9FD939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27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8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7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04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50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1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0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29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1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48862-A996-264E-9E04-B937F45891BD}" type="datetimeFigureOut">
              <a:rPr lang="en-US" smtClean="0"/>
              <a:t>5/1/16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06E01-E7CD-9645-BDE6-0BC659304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2"/>
          </a:solidFill>
          <a:latin typeface="Seravek"/>
          <a:ea typeface="+mj-ea"/>
          <a:cs typeface="Serave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eravek"/>
          <a:ea typeface="+mn-ea"/>
          <a:cs typeface="Serave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eravek ExtraLight"/>
          <a:ea typeface="+mn-ea"/>
          <a:cs typeface="Seravek Extra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Seravek ExtraLight"/>
          <a:ea typeface="+mn-ea"/>
          <a:cs typeface="Seravek Extra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Seravek ExtraLight"/>
          <a:ea typeface="+mn-ea"/>
          <a:cs typeface="Seravek Extra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Seravek ExtraLight"/>
          <a:ea typeface="+mn-ea"/>
          <a:cs typeface="Seravek Extra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31.gif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gif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blaauw.eecs.umich.edu/getFile.php?id=362" TargetMode="External"/><Relationship Id="rId5" Type="http://schemas.openxmlformats.org/officeDocument/2006/relationships/hyperlink" Target="http://blaauw.eecs.umich.edu/getFile.php?id=434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14.jpeg"/><Relationship Id="rId10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15.png"/><Relationship Id="rId13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14.jpeg"/><Relationship Id="rId10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microsoft.com/office/2007/relationships/hdphoto" Target="../media/hdphoto3.wdp"/><Relationship Id="rId6" Type="http://schemas.openxmlformats.org/officeDocument/2006/relationships/image" Target="../media/image50.jpe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microsoft.com/office/2007/relationships/hdphoto" Target="../media/hdphoto4.wdp"/><Relationship Id="rId5" Type="http://schemas.openxmlformats.org/officeDocument/2006/relationships/image" Target="../media/image55.png"/><Relationship Id="rId6" Type="http://schemas.microsoft.com/office/2007/relationships/hdphoto" Target="../media/hdphoto5.wdp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4.png"/><Relationship Id="rId5" Type="http://schemas.microsoft.com/office/2007/relationships/hdphoto" Target="../media/hdphoto4.wdp"/><Relationship Id="rId6" Type="http://schemas.openxmlformats.org/officeDocument/2006/relationships/image" Target="../media/image55.png"/><Relationship Id="rId7" Type="http://schemas.microsoft.com/office/2007/relationships/hdphoto" Target="../media/hdphoto5.wdp"/><Relationship Id="rId8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microsoft.com/office/2007/relationships/hdphoto" Target="../media/hdphoto2.wdp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openxmlformats.org/officeDocument/2006/relationships/image" Target="../media/image9.png"/><Relationship Id="rId10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emf"/><Relationship Id="rId12" Type="http://schemas.openxmlformats.org/officeDocument/2006/relationships/image" Target="../media/image74.jpeg"/><Relationship Id="rId13" Type="http://schemas.openxmlformats.org/officeDocument/2006/relationships/image" Target="../media/image7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jpeg"/><Relationship Id="rId8" Type="http://schemas.openxmlformats.org/officeDocument/2006/relationships/image" Target="../media/image70.jpeg"/><Relationship Id="rId9" Type="http://schemas.openxmlformats.org/officeDocument/2006/relationships/image" Target="../media/image71.jpeg"/><Relationship Id="rId10" Type="http://schemas.openxmlformats.org/officeDocument/2006/relationships/image" Target="../media/image7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jpeg"/><Relationship Id="rId5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Recent Past and Distant Future</a:t>
            </a:r>
            <a:br>
              <a:rPr lang="en-US" dirty="0" smtClean="0"/>
            </a:br>
            <a:r>
              <a:rPr lang="en-US" dirty="0" smtClean="0"/>
              <a:t>of [Micro-Scale] Embedded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/>
              <a:t>Pat Pannuto, University of Michigan</a:t>
            </a:r>
          </a:p>
          <a:p>
            <a:r>
              <a:rPr lang="en-US" dirty="0" err="1" smtClean="0"/>
              <a:t>ppannuto@umich.edu</a:t>
            </a:r>
            <a:r>
              <a:rPr lang="en-US" dirty="0" smtClean="0"/>
              <a:t>, </a:t>
            </a:r>
            <a:r>
              <a:rPr lang="en-US" dirty="0" err="1" smtClean="0"/>
              <a:t>patpannuto.com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b="1" dirty="0" err="1" smtClean="0"/>
              <a:t>NextMote</a:t>
            </a:r>
            <a:r>
              <a:rPr lang="en-US" b="1" dirty="0" smtClean="0"/>
              <a:t> Workshop @ EWSN’16, Graz, Austria</a:t>
            </a:r>
          </a:p>
          <a:p>
            <a:r>
              <a:rPr lang="en-US" dirty="0" smtClean="0"/>
              <a:t>February 15, 2016</a:t>
            </a:r>
            <a:endParaRPr lang="en-US" dirty="0"/>
          </a:p>
        </p:txBody>
      </p:sp>
      <p:pic>
        <p:nvPicPr>
          <p:cNvPr id="4" name="Picture 3" descr="lab11_1000p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" y="107194"/>
            <a:ext cx="867284" cy="845306"/>
          </a:xfrm>
          <a:prstGeom prst="rect">
            <a:avLst/>
          </a:prstGeom>
        </p:spPr>
      </p:pic>
      <p:pic>
        <p:nvPicPr>
          <p:cNvPr id="5" name="Picture 2" descr="C:\Users\David\Desktop\blockM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4011" y="107195"/>
            <a:ext cx="1215658" cy="8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347" t="14750" r="26907" b="40156"/>
          <a:stretch/>
        </p:blipFill>
        <p:spPr>
          <a:xfrm>
            <a:off x="5486149" y="2837948"/>
            <a:ext cx="3676807" cy="23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happened to research pushing towards a 1mm</a:t>
            </a:r>
            <a:r>
              <a:rPr lang="en-US" baseline="30000" dirty="0" smtClean="0"/>
              <a:t>3</a:t>
            </a:r>
            <a:r>
              <a:rPr lang="en-US" dirty="0" smtClean="0"/>
              <a:t>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191760" y="2794000"/>
            <a:ext cx="2032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721360" y="2794000"/>
            <a:ext cx="0" cy="78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0" y="2797191"/>
            <a:ext cx="5191760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613900"/>
            <a:ext cx="1033037" cy="798903"/>
          </a:xfrm>
          <a:prstGeom prst="roundRect">
            <a:avLst>
              <a:gd name="adj" fmla="val 6713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03" y="4094504"/>
            <a:ext cx="873857" cy="800776"/>
          </a:xfrm>
          <a:prstGeom prst="roundRect">
            <a:avLst>
              <a:gd name="adj" fmla="val 2500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5506720" y="2286168"/>
            <a:ext cx="1300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C0504D"/>
                </a:solidFill>
                <a:latin typeface="Seravek "/>
                <a:cs typeface="Seravek 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02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stopped building mm-scale </a:t>
            </a:r>
            <a:r>
              <a:rPr lang="en-US" i="1" dirty="0" smtClean="0"/>
              <a:t>systems</a:t>
            </a:r>
            <a:r>
              <a:rPr lang="en-US" dirty="0" smtClean="0"/>
              <a:t>, and focused on mm-scale </a:t>
            </a:r>
            <a:r>
              <a:rPr lang="en-US" i="1" dirty="0" smtClean="0"/>
              <a:t>circuits</a:t>
            </a:r>
            <a:r>
              <a:rPr lang="en-US" dirty="0" smtClean="0"/>
              <a:t> – at least for a little while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191760" y="2794000"/>
            <a:ext cx="20320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721360" y="2794000"/>
            <a:ext cx="0" cy="78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0" y="2797191"/>
            <a:ext cx="5191760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613900"/>
            <a:ext cx="1033037" cy="798903"/>
          </a:xfrm>
          <a:prstGeom prst="roundRect">
            <a:avLst>
              <a:gd name="adj" fmla="val 6713"/>
            </a:avLst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03" y="4094504"/>
            <a:ext cx="873857" cy="800776"/>
          </a:xfrm>
          <a:prstGeom prst="roundRect">
            <a:avLst>
              <a:gd name="adj" fmla="val 2500"/>
            </a:avLst>
          </a:prstGeom>
        </p:spPr>
      </p:pic>
      <p:grpSp>
        <p:nvGrpSpPr>
          <p:cNvPr id="11" name="Group 10"/>
          <p:cNvGrpSpPr/>
          <p:nvPr/>
        </p:nvGrpSpPr>
        <p:grpSpPr>
          <a:xfrm>
            <a:off x="3824206" y="3047848"/>
            <a:ext cx="907023" cy="1833235"/>
            <a:chOff x="7644728" y="4327154"/>
            <a:chExt cx="907023" cy="1833235"/>
          </a:xfrm>
        </p:grpSpPr>
        <p:sp>
          <p:nvSpPr>
            <p:cNvPr id="12" name="TextBox 11"/>
            <p:cNvSpPr txBox="1"/>
            <p:nvPr/>
          </p:nvSpPr>
          <p:spPr>
            <a:xfrm>
              <a:off x="7644728" y="5898779"/>
              <a:ext cx="8803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Y.-S. Lin ‘08</a:t>
              </a:r>
              <a:endParaRPr lang="en-US" sz="11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315" t="1551" r="1106" b="12228"/>
            <a:stretch/>
          </p:blipFill>
          <p:spPr>
            <a:xfrm>
              <a:off x="7678625" y="4327154"/>
              <a:ext cx="873126" cy="1571625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142007" y="1254780"/>
            <a:ext cx="1509486" cy="1284036"/>
            <a:chOff x="7075715" y="1535030"/>
            <a:chExt cx="2569709" cy="218590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5715" y="1535030"/>
              <a:ext cx="2569709" cy="174055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622756" y="3275580"/>
              <a:ext cx="2022668" cy="445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V. </a:t>
              </a:r>
              <a:r>
                <a:rPr lang="en-US" sz="1100" dirty="0" err="1" smtClean="0"/>
                <a:t>Ekanayake</a:t>
              </a:r>
              <a:r>
                <a:rPr lang="en-US" sz="1100" dirty="0" smtClean="0"/>
                <a:t> ‘04</a:t>
              </a:r>
              <a:endParaRPr lang="en-US" sz="11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19854" y="3072876"/>
            <a:ext cx="1531639" cy="1617007"/>
            <a:chOff x="4970235" y="1194769"/>
            <a:chExt cx="2251529" cy="237702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0235" y="1194769"/>
              <a:ext cx="2251529" cy="198680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380745" y="3181577"/>
              <a:ext cx="1619198" cy="390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B. </a:t>
              </a:r>
              <a:r>
                <a:rPr lang="en-US" sz="1100" dirty="0" err="1" smtClean="0"/>
                <a:t>Warneke</a:t>
              </a:r>
              <a:r>
                <a:rPr lang="en-US" sz="1100" dirty="0" smtClean="0"/>
                <a:t> ‘04</a:t>
              </a:r>
              <a:endParaRPr lang="en-US" sz="11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21360" y="1178078"/>
            <a:ext cx="1329662" cy="1575832"/>
            <a:chOff x="9197485" y="3680265"/>
            <a:chExt cx="1617216" cy="1916624"/>
          </a:xfrm>
        </p:grpSpPr>
        <p:sp>
          <p:nvSpPr>
            <p:cNvPr id="21" name="TextBox 20"/>
            <p:cNvSpPr txBox="1"/>
            <p:nvPr/>
          </p:nvSpPr>
          <p:spPr>
            <a:xfrm>
              <a:off x="9197485" y="5335278"/>
              <a:ext cx="898003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M. </a:t>
              </a:r>
              <a:r>
                <a:rPr lang="en-US" sz="1100" dirty="0" smtClean="0"/>
                <a:t>Scott ‘03</a:t>
              </a:r>
              <a:endParaRPr lang="en-US" sz="11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0114" y="3680265"/>
              <a:ext cx="1554587" cy="1646207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3824206" y="1178078"/>
            <a:ext cx="3365028" cy="1277027"/>
            <a:chOff x="1163240" y="5306917"/>
            <a:chExt cx="3365028" cy="127702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240" y="5543315"/>
              <a:ext cx="3271419" cy="104062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651105" y="5306917"/>
              <a:ext cx="8771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Y.-S. Lin ‘07</a:t>
              </a:r>
              <a:endParaRPr lang="en-US" sz="1100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7261" y="2714865"/>
            <a:ext cx="2033841" cy="1965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37261" y="4689883"/>
            <a:ext cx="1998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/>
                </a:solidFill>
                <a:latin typeface="Seravek "/>
                <a:cs typeface="Seravek "/>
              </a:rPr>
              <a:t>2008  </a:t>
            </a:r>
            <a:r>
              <a:rPr lang="en-US" sz="1200" dirty="0" smtClean="0">
                <a:solidFill>
                  <a:schemeClr val="accent2"/>
                </a:solidFill>
                <a:latin typeface="Seravek "/>
                <a:cs typeface="Seravek "/>
              </a:rPr>
              <a:t>The Phoenix Project</a:t>
            </a:r>
          </a:p>
        </p:txBody>
      </p:sp>
    </p:spTree>
    <p:extLst>
      <p:ext uri="{BB962C8B-B14F-4D97-AF65-F5344CB8AC3E}">
        <p14:creationId xmlns:p14="http://schemas.microsoft.com/office/powerpoint/2010/main" val="271225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Monolithic designs let us push the envelope, but modularity must return to grow beyond a niche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113283" cy="3394472"/>
          </a:xfrm>
        </p:spPr>
        <p:txBody>
          <a:bodyPr/>
          <a:lstStyle/>
          <a:p>
            <a:r>
              <a:rPr lang="en-US" dirty="0" smtClean="0"/>
              <a:t>Phoenix</a:t>
            </a:r>
            <a:endParaRPr lang="en-US" dirty="0"/>
          </a:p>
          <a:p>
            <a:pPr lvl="1"/>
            <a:r>
              <a:rPr lang="en-US" dirty="0"/>
              <a:t>World’s lowest power </a:t>
            </a:r>
            <a:r>
              <a:rPr lang="en-US" dirty="0" smtClean="0"/>
              <a:t>computer (30 </a:t>
            </a:r>
            <a:r>
              <a:rPr lang="en-US" dirty="0" err="1" smtClean="0"/>
              <a:t>pW</a:t>
            </a:r>
            <a:r>
              <a:rPr lang="en-US" dirty="0" smtClean="0"/>
              <a:t> / 300 </a:t>
            </a:r>
            <a:r>
              <a:rPr lang="en-US" dirty="0" err="1" smtClean="0"/>
              <a:t>nW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Basically a </a:t>
            </a:r>
            <a:r>
              <a:rPr lang="en-US" dirty="0">
                <a:solidFill>
                  <a:schemeClr val="accent1"/>
                </a:solidFill>
              </a:rPr>
              <a:t>temperature </a:t>
            </a:r>
            <a:r>
              <a:rPr lang="en-US" dirty="0" smtClean="0">
                <a:solidFill>
                  <a:schemeClr val="accent1"/>
                </a:solidFill>
              </a:rPr>
              <a:t>sensor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741" y="2831099"/>
            <a:ext cx="2033841" cy="1965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9593" y="2927875"/>
            <a:ext cx="2220205" cy="1472616"/>
          </a:xfrm>
          <a:prstGeom prst="round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64024" y="1200151"/>
            <a:ext cx="4113283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"/>
                <a:ea typeface="+mn-ea"/>
                <a:cs typeface="Serave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Intraocular </a:t>
            </a:r>
            <a:r>
              <a:rPr lang="en-US" dirty="0" smtClean="0"/>
              <a:t>Pressure</a:t>
            </a:r>
            <a:endParaRPr lang="en-US" dirty="0"/>
          </a:p>
          <a:p>
            <a:pPr lvl="1"/>
            <a:r>
              <a:rPr lang="en-US" dirty="0"/>
              <a:t>Collaboration for glaucoma health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4F81BD"/>
                </a:solidFill>
              </a:rPr>
              <a:t>pressure </a:t>
            </a:r>
            <a:r>
              <a:rPr lang="en-US" dirty="0" smtClean="0">
                <a:solidFill>
                  <a:srgbClr val="4F81BD"/>
                </a:solidFill>
              </a:rPr>
              <a:t>sensor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" y="4874757"/>
            <a:ext cx="4464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600" dirty="0" smtClean="0">
                <a:latin typeface="Seravek ExtraLight"/>
                <a:cs typeface="Seravek ExtraLight"/>
                <a:hlinkClick r:id="rId4"/>
              </a:rPr>
              <a:t>The Phoenix Processor: A 30pW Platform for Sensor Applications</a:t>
            </a:r>
            <a:r>
              <a:rPr lang="en-US" sz="600" dirty="0" smtClean="0">
                <a:latin typeface="Seravek ExtraLight"/>
                <a:cs typeface="Seravek ExtraLight"/>
              </a:rPr>
              <a:t>, </a:t>
            </a:r>
            <a:r>
              <a:rPr lang="en-US" altLang="en-US" sz="600" dirty="0" err="1">
                <a:latin typeface="Seravek ExtraLight"/>
                <a:cs typeface="Seravek ExtraLight"/>
              </a:rPr>
              <a:t>Mingoo</a:t>
            </a:r>
            <a:r>
              <a:rPr lang="en-US" altLang="en-US" sz="600" dirty="0">
                <a:latin typeface="Seravek ExtraLight"/>
                <a:cs typeface="Seravek ExtraLight"/>
              </a:rPr>
              <a:t> </a:t>
            </a:r>
            <a:r>
              <a:rPr lang="en-US" altLang="en-US" sz="600" dirty="0" err="1">
                <a:latin typeface="Seravek ExtraLight"/>
                <a:cs typeface="Seravek ExtraLight"/>
              </a:rPr>
              <a:t>Seok</a:t>
            </a:r>
            <a:r>
              <a:rPr lang="en-US" altLang="en-US" sz="600" dirty="0">
                <a:latin typeface="Seravek ExtraLight"/>
                <a:cs typeface="Seravek ExtraLight"/>
              </a:rPr>
              <a:t>, Scott Hanson, Yu-</a:t>
            </a:r>
            <a:r>
              <a:rPr lang="en-US" altLang="en-US" sz="600" dirty="0" err="1">
                <a:latin typeface="Seravek ExtraLight"/>
                <a:cs typeface="Seravek ExtraLight"/>
              </a:rPr>
              <a:t>Shiang</a:t>
            </a:r>
            <a:r>
              <a:rPr lang="en-US" altLang="en-US" sz="600" dirty="0">
                <a:latin typeface="Seravek ExtraLight"/>
                <a:cs typeface="Seravek ExtraLight"/>
              </a:rPr>
              <a:t> Lin, </a:t>
            </a:r>
            <a:r>
              <a:rPr lang="en-US" altLang="en-US" sz="600" dirty="0" err="1">
                <a:latin typeface="Seravek ExtraLight"/>
                <a:cs typeface="Seravek ExtraLight"/>
              </a:rPr>
              <a:t>Zhiyoong</a:t>
            </a:r>
            <a:r>
              <a:rPr lang="en-US" altLang="en-US" sz="600" dirty="0">
                <a:latin typeface="Seravek ExtraLight"/>
                <a:cs typeface="Seravek ExtraLight"/>
              </a:rPr>
              <a:t> Foo, </a:t>
            </a:r>
            <a:r>
              <a:rPr lang="en-US" altLang="en-US" sz="600" dirty="0" err="1">
                <a:latin typeface="Seravek ExtraLight"/>
                <a:cs typeface="Seravek ExtraLight"/>
              </a:rPr>
              <a:t>Daeyeon</a:t>
            </a:r>
            <a:r>
              <a:rPr lang="en-US" altLang="en-US" sz="600" dirty="0">
                <a:latin typeface="Seravek ExtraLight"/>
                <a:cs typeface="Seravek ExtraLight"/>
              </a:rPr>
              <a:t> Kim, </a:t>
            </a:r>
            <a:r>
              <a:rPr lang="en-US" altLang="en-US" sz="600" dirty="0" err="1">
                <a:latin typeface="Seravek ExtraLight"/>
                <a:cs typeface="Seravek ExtraLight"/>
              </a:rPr>
              <a:t>Yoonmyung</a:t>
            </a:r>
            <a:r>
              <a:rPr lang="en-US" altLang="en-US" sz="600" dirty="0">
                <a:latin typeface="Seravek ExtraLight"/>
                <a:cs typeface="Seravek ExtraLight"/>
              </a:rPr>
              <a:t> Lee, </a:t>
            </a:r>
            <a:r>
              <a:rPr lang="en-US" altLang="en-US" sz="600" dirty="0" err="1">
                <a:latin typeface="Seravek ExtraLight"/>
                <a:cs typeface="Seravek ExtraLight"/>
              </a:rPr>
              <a:t>Nurrachman</a:t>
            </a:r>
            <a:r>
              <a:rPr lang="en-US" altLang="en-US" sz="600" dirty="0">
                <a:latin typeface="Seravek ExtraLight"/>
                <a:cs typeface="Seravek ExtraLight"/>
              </a:rPr>
              <a:t> Liu, Dennis Sylvester, David </a:t>
            </a:r>
            <a:r>
              <a:rPr lang="en-US" altLang="en-US" sz="600" dirty="0" err="1">
                <a:latin typeface="Seravek ExtraLight"/>
                <a:cs typeface="Seravek ExtraLight"/>
              </a:rPr>
              <a:t>Blaauw</a:t>
            </a:r>
            <a:r>
              <a:rPr lang="en-US" altLang="en-US" sz="600" dirty="0">
                <a:latin typeface="Seravek ExtraLight"/>
                <a:cs typeface="Seravek ExtraLight"/>
              </a:rPr>
              <a:t> </a:t>
            </a:r>
            <a:r>
              <a:rPr lang="en-US" sz="600" dirty="0" smtClean="0">
                <a:latin typeface="Seravek ExtraLight"/>
                <a:cs typeface="Seravek ExtraLight"/>
              </a:rPr>
              <a:t>, VLSI ‘08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0482" y="4866501"/>
            <a:ext cx="45735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latin typeface="Seravek ExtraLight"/>
                <a:cs typeface="Seravek ExtraLight"/>
                <a:hlinkClick r:id="rId5"/>
              </a:rPr>
              <a:t>A Cubic-Millimeter Energy-Autonomous Wireless </a:t>
            </a:r>
            <a:r>
              <a:rPr lang="en-US" sz="600" dirty="0" smtClean="0">
                <a:latin typeface="Seravek ExtraLight"/>
                <a:cs typeface="Seravek ExtraLight"/>
                <a:hlinkClick r:id="rId5"/>
              </a:rPr>
              <a:t>Intraocular </a:t>
            </a:r>
            <a:r>
              <a:rPr lang="en-US" sz="600" dirty="0">
                <a:latin typeface="Seravek ExtraLight"/>
                <a:cs typeface="Seravek ExtraLight"/>
                <a:hlinkClick r:id="rId5"/>
              </a:rPr>
              <a:t>Pressure </a:t>
            </a:r>
            <a:r>
              <a:rPr lang="en-US" sz="600" dirty="0" smtClean="0">
                <a:latin typeface="Seravek ExtraLight"/>
                <a:cs typeface="Seravek ExtraLight"/>
                <a:hlinkClick r:id="rId5"/>
              </a:rPr>
              <a:t>Monitor</a:t>
            </a:r>
            <a:r>
              <a:rPr lang="en-US" sz="600" dirty="0">
                <a:latin typeface="Seravek ExtraLight"/>
                <a:cs typeface="Seravek ExtraLight"/>
              </a:rPr>
              <a:t>, Gregory Chen, Hassan </a:t>
            </a:r>
            <a:r>
              <a:rPr lang="en-US" sz="600" dirty="0" err="1">
                <a:latin typeface="Seravek ExtraLight"/>
                <a:cs typeface="Seravek ExtraLight"/>
              </a:rPr>
              <a:t>Ghaed</a:t>
            </a:r>
            <a:r>
              <a:rPr lang="en-US" sz="600" dirty="0">
                <a:latin typeface="Seravek ExtraLight"/>
                <a:cs typeface="Seravek ExtraLight"/>
              </a:rPr>
              <a:t>, </a:t>
            </a:r>
            <a:r>
              <a:rPr lang="en-US" sz="600" dirty="0" err="1">
                <a:latin typeface="Seravek ExtraLight"/>
                <a:cs typeface="Seravek ExtraLight"/>
              </a:rPr>
              <a:t>Razi-ul</a:t>
            </a:r>
            <a:r>
              <a:rPr lang="en-US" sz="600" dirty="0">
                <a:latin typeface="Seravek ExtraLight"/>
                <a:cs typeface="Seravek ExtraLight"/>
              </a:rPr>
              <a:t> </a:t>
            </a:r>
            <a:r>
              <a:rPr lang="en-US" sz="600" dirty="0" err="1">
                <a:latin typeface="Seravek ExtraLight"/>
                <a:cs typeface="Seravek ExtraLight"/>
              </a:rPr>
              <a:t>Haque</a:t>
            </a:r>
            <a:r>
              <a:rPr lang="en-US" sz="600" dirty="0">
                <a:latin typeface="Seravek ExtraLight"/>
                <a:cs typeface="Seravek ExtraLight"/>
              </a:rPr>
              <a:t>, Michael </a:t>
            </a:r>
            <a:r>
              <a:rPr lang="en-US" sz="600" dirty="0" err="1">
                <a:latin typeface="Seravek ExtraLight"/>
                <a:cs typeface="Seravek ExtraLight"/>
              </a:rPr>
              <a:t>Wieckowski</a:t>
            </a:r>
            <a:r>
              <a:rPr lang="en-US" sz="600" dirty="0">
                <a:latin typeface="Seravek ExtraLight"/>
                <a:cs typeface="Seravek ExtraLight"/>
              </a:rPr>
              <a:t>, </a:t>
            </a:r>
            <a:r>
              <a:rPr lang="en-US" sz="600" dirty="0" err="1">
                <a:latin typeface="Seravek ExtraLight"/>
                <a:cs typeface="Seravek ExtraLight"/>
              </a:rPr>
              <a:t>Yejoong</a:t>
            </a:r>
            <a:r>
              <a:rPr lang="en-US" sz="600" dirty="0">
                <a:latin typeface="Seravek ExtraLight"/>
                <a:cs typeface="Seravek ExtraLight"/>
              </a:rPr>
              <a:t> Kim, </a:t>
            </a:r>
            <a:r>
              <a:rPr lang="en-US" sz="600" dirty="0" err="1">
                <a:latin typeface="Seravek ExtraLight"/>
                <a:cs typeface="Seravek ExtraLight"/>
              </a:rPr>
              <a:t>Gyouho</a:t>
            </a:r>
            <a:r>
              <a:rPr lang="en-US" sz="600" dirty="0">
                <a:latin typeface="Seravek ExtraLight"/>
                <a:cs typeface="Seravek ExtraLight"/>
              </a:rPr>
              <a:t> Kim, David Fick, </a:t>
            </a:r>
            <a:r>
              <a:rPr lang="en-US" sz="600" dirty="0" err="1">
                <a:latin typeface="Seravek ExtraLight"/>
                <a:cs typeface="Seravek ExtraLight"/>
              </a:rPr>
              <a:t>Daeyeon</a:t>
            </a:r>
            <a:r>
              <a:rPr lang="en-US" sz="600" dirty="0">
                <a:latin typeface="Seravek ExtraLight"/>
                <a:cs typeface="Seravek ExtraLight"/>
              </a:rPr>
              <a:t> Kim, </a:t>
            </a:r>
            <a:r>
              <a:rPr lang="en-US" sz="600" dirty="0" err="1">
                <a:latin typeface="Seravek ExtraLight"/>
                <a:cs typeface="Seravek ExtraLight"/>
              </a:rPr>
              <a:t>Mingoo</a:t>
            </a:r>
            <a:r>
              <a:rPr lang="en-US" sz="600" dirty="0">
                <a:latin typeface="Seravek ExtraLight"/>
                <a:cs typeface="Seravek ExtraLight"/>
              </a:rPr>
              <a:t> </a:t>
            </a:r>
            <a:r>
              <a:rPr lang="en-US" sz="600" dirty="0" err="1">
                <a:latin typeface="Seravek ExtraLight"/>
                <a:cs typeface="Seravek ExtraLight"/>
              </a:rPr>
              <a:t>Seok</a:t>
            </a:r>
            <a:r>
              <a:rPr lang="en-US" sz="600" dirty="0">
                <a:latin typeface="Seravek ExtraLight"/>
                <a:cs typeface="Seravek ExtraLight"/>
              </a:rPr>
              <a:t>, </a:t>
            </a:r>
            <a:r>
              <a:rPr lang="en-US" sz="600" dirty="0" err="1">
                <a:latin typeface="Seravek ExtraLight"/>
                <a:cs typeface="Seravek ExtraLight"/>
              </a:rPr>
              <a:t>Kensall</a:t>
            </a:r>
            <a:r>
              <a:rPr lang="en-US" sz="600" dirty="0">
                <a:latin typeface="Seravek ExtraLight"/>
                <a:cs typeface="Seravek ExtraLight"/>
              </a:rPr>
              <a:t> Wise, David </a:t>
            </a:r>
            <a:r>
              <a:rPr lang="en-US" sz="600" dirty="0" err="1">
                <a:latin typeface="Seravek ExtraLight"/>
                <a:cs typeface="Seravek ExtraLight"/>
              </a:rPr>
              <a:t>Blaauw</a:t>
            </a:r>
            <a:r>
              <a:rPr lang="en-US" sz="600" dirty="0">
                <a:latin typeface="Seravek ExtraLight"/>
                <a:cs typeface="Seravek ExtraLight"/>
              </a:rPr>
              <a:t>, Dennis Sylvester, </a:t>
            </a:r>
            <a:r>
              <a:rPr lang="en-US" sz="600" dirty="0" smtClean="0">
                <a:latin typeface="Seravek ExtraLight"/>
                <a:cs typeface="Seravek ExtraLight"/>
              </a:rPr>
              <a:t>ISSCC ‘11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0451" y="3464196"/>
            <a:ext cx="775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Seravek"/>
                <a:cs typeface="Seravek"/>
              </a:rPr>
              <a:t>2008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66833" y="3464196"/>
            <a:ext cx="677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Seravek"/>
                <a:cs typeface="Seravek"/>
              </a:rPr>
              <a:t>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97" y="2927875"/>
            <a:ext cx="9143999" cy="1815882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smtClean="0">
                <a:latin typeface="Seravek"/>
                <a:cs typeface="Seravek"/>
              </a:rPr>
              <a:t>From mm-scale temperature sensor to mm-scale pressure sensor took </a:t>
            </a:r>
            <a:r>
              <a:rPr lang="en-US" sz="4000" i="1" dirty="0" smtClean="0">
                <a:solidFill>
                  <a:srgbClr val="FF0000"/>
                </a:solidFill>
                <a:latin typeface="Seravek"/>
                <a:cs typeface="Seravek"/>
              </a:rPr>
              <a:t>3 years</a:t>
            </a:r>
          </a:p>
          <a:p>
            <a:pPr algn="ctr"/>
            <a:r>
              <a:rPr lang="en-US" sz="2800" i="1" dirty="0" smtClean="0">
                <a:solidFill>
                  <a:srgbClr val="FF0000"/>
                </a:solidFill>
                <a:latin typeface="Seravek"/>
                <a:cs typeface="Seravek"/>
              </a:rPr>
              <a:t>(and another half-dozen PhD students</a:t>
            </a:r>
            <a:r>
              <a:rPr lang="is-IS" sz="2800" i="1" dirty="0" smtClean="0">
                <a:solidFill>
                  <a:srgbClr val="FF0000"/>
                </a:solidFill>
                <a:latin typeface="Seravek"/>
                <a:cs typeface="Seravek"/>
              </a:rPr>
              <a:t>…)</a:t>
            </a:r>
            <a:endParaRPr lang="en-US" sz="2800" i="1" dirty="0">
              <a:solidFill>
                <a:srgbClr val="FF0000"/>
              </a:solidFill>
              <a:latin typeface="Seravek"/>
              <a:cs typeface="Seravek"/>
            </a:endParaRPr>
          </a:p>
        </p:txBody>
      </p:sp>
    </p:spTree>
    <p:extLst>
      <p:ext uri="{BB962C8B-B14F-4D97-AF65-F5344CB8AC3E}">
        <p14:creationId xmlns:p14="http://schemas.microsoft.com/office/powerpoint/2010/main" val="16000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Today, we are able to mix and match components to synthesize systems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26947" y="1134359"/>
            <a:ext cx="7385772" cy="3954307"/>
            <a:chOff x="1591626" y="1952665"/>
            <a:chExt cx="8882322" cy="475555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067" y="3152743"/>
              <a:ext cx="1453914" cy="62727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04490" y="3199688"/>
              <a:ext cx="885252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2 </a:t>
              </a:r>
              <a:r>
                <a:rPr lang="en-US" altLang="ko-KR" sz="14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959" y="3044566"/>
              <a:ext cx="1739591" cy="78002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959912" y="3167889"/>
              <a:ext cx="885252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5 </a:t>
              </a:r>
              <a:r>
                <a:rPr lang="en-US" altLang="ko-KR" sz="14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>
              <a:off x="6441827" y="1494573"/>
              <a:ext cx="741921" cy="166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376882" y="2143372"/>
              <a:ext cx="779689" cy="35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Decap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2539" y="1952665"/>
              <a:ext cx="1641118" cy="74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65297" y="2096836"/>
              <a:ext cx="981793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Control/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PMU</a:t>
              </a:r>
            </a:p>
          </p:txBody>
        </p:sp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756" y="2079181"/>
              <a:ext cx="1677015" cy="76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246476" y="2192848"/>
              <a:ext cx="827658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Temp</a:t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Sensor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280" y="2161830"/>
              <a:ext cx="1334279" cy="764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959248" y="2282548"/>
              <a:ext cx="746450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Radio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+ CDC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048811" y="4123085"/>
              <a:ext cx="1425137" cy="1005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088132" y="4257454"/>
              <a:ext cx="1193701" cy="853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Motion</a:t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Detection/</a:t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Imager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345967" y="2694585"/>
              <a:ext cx="4800244" cy="2637645"/>
              <a:chOff x="1905356" y="1969966"/>
              <a:chExt cx="4800244" cy="2637645"/>
            </a:xfrm>
          </p:grpSpPr>
          <p:cxnSp>
            <p:nvCxnSpPr>
              <p:cNvPr id="44" name="Straight Arrow Connector 43"/>
              <p:cNvCxnSpPr>
                <a:stCxn id="9" idx="1"/>
              </p:cNvCxnSpPr>
              <p:nvPr/>
            </p:nvCxnSpPr>
            <p:spPr>
              <a:xfrm flipH="1">
                <a:off x="4753973" y="1972481"/>
                <a:ext cx="618204" cy="26351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" name="Straight Arrow Connector 44"/>
              <p:cNvCxnSpPr>
                <a:stCxn id="11" idx="0"/>
              </p:cNvCxnSpPr>
              <p:nvPr/>
            </p:nvCxnSpPr>
            <p:spPr>
              <a:xfrm>
                <a:off x="3572487" y="1969966"/>
                <a:ext cx="1181486" cy="26376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1905356" y="3055397"/>
                <a:ext cx="2848617" cy="155221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2288523" y="2202017"/>
                <a:ext cx="2465450" cy="24055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4753973" y="2122468"/>
                <a:ext cx="1951627" cy="24851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" name="Group 19"/>
            <p:cNvGrpSpPr/>
            <p:nvPr/>
          </p:nvGrpSpPr>
          <p:grpSpPr>
            <a:xfrm>
              <a:off x="3151099" y="2694585"/>
              <a:ext cx="3661689" cy="2609637"/>
              <a:chOff x="1710488" y="1969966"/>
              <a:chExt cx="3661689" cy="2609637"/>
            </a:xfrm>
          </p:grpSpPr>
          <p:cxnSp>
            <p:nvCxnSpPr>
              <p:cNvPr id="39" name="Straight Arrow Connector 38"/>
              <p:cNvCxnSpPr>
                <a:stCxn id="24" idx="3"/>
              </p:cNvCxnSpPr>
              <p:nvPr/>
            </p:nvCxnSpPr>
            <p:spPr>
              <a:xfrm>
                <a:off x="1710488" y="3848621"/>
                <a:ext cx="953035" cy="73098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1905356" y="3099976"/>
                <a:ext cx="758167" cy="147962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2288523" y="2202017"/>
                <a:ext cx="375000" cy="23775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" name="Straight Arrow Connector 41"/>
              <p:cNvCxnSpPr>
                <a:stCxn id="11" idx="0"/>
              </p:cNvCxnSpPr>
              <p:nvPr/>
            </p:nvCxnSpPr>
            <p:spPr>
              <a:xfrm flipH="1">
                <a:off x="2663523" y="1969966"/>
                <a:ext cx="908964" cy="260963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" name="Straight Arrow Connector 42"/>
              <p:cNvCxnSpPr>
                <a:stCxn id="9" idx="1"/>
              </p:cNvCxnSpPr>
              <p:nvPr/>
            </p:nvCxnSpPr>
            <p:spPr>
              <a:xfrm flipH="1">
                <a:off x="2663523" y="1972481"/>
                <a:ext cx="2708654" cy="26071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1" name="Group 20"/>
            <p:cNvGrpSpPr/>
            <p:nvPr/>
          </p:nvGrpSpPr>
          <p:grpSpPr>
            <a:xfrm>
              <a:off x="3729134" y="2694585"/>
              <a:ext cx="5319677" cy="2631563"/>
              <a:chOff x="2288523" y="1969966"/>
              <a:chExt cx="5319677" cy="2631563"/>
            </a:xfrm>
          </p:grpSpPr>
          <p:cxnSp>
            <p:nvCxnSpPr>
              <p:cNvPr id="34" name="Straight Arrow Connector 33"/>
              <p:cNvCxnSpPr>
                <a:stCxn id="11" idx="0"/>
              </p:cNvCxnSpPr>
              <p:nvPr/>
            </p:nvCxnSpPr>
            <p:spPr>
              <a:xfrm>
                <a:off x="3572487" y="1969966"/>
                <a:ext cx="3234214" cy="263156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" name="Straight Arrow Connector 34"/>
              <p:cNvCxnSpPr>
                <a:stCxn id="9" idx="1"/>
              </p:cNvCxnSpPr>
              <p:nvPr/>
            </p:nvCxnSpPr>
            <p:spPr>
              <a:xfrm>
                <a:off x="5372177" y="1972481"/>
                <a:ext cx="1434524" cy="262904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6806701" y="3099976"/>
                <a:ext cx="470399" cy="150155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" name="Straight Arrow Connector 36"/>
              <p:cNvCxnSpPr>
                <a:stCxn id="17" idx="3"/>
              </p:cNvCxnSpPr>
              <p:nvPr/>
            </p:nvCxnSpPr>
            <p:spPr>
              <a:xfrm flipH="1">
                <a:off x="6806701" y="3901329"/>
                <a:ext cx="801499" cy="7002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2288523" y="2202017"/>
                <a:ext cx="4518178" cy="239951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3086856" y="5304222"/>
              <a:ext cx="1949405" cy="1398065"/>
              <a:chOff x="1646245" y="4579603"/>
              <a:chExt cx="1949405" cy="1398065"/>
            </a:xfrm>
          </p:grpSpPr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356" y="4579603"/>
                <a:ext cx="1516333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646245" y="5570514"/>
                <a:ext cx="1949405" cy="40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1600" b="1" dirty="0" smtClean="0">
                    <a:solidFill>
                      <a:schemeClr val="accent4"/>
                    </a:solidFill>
                    <a:ea typeface="맑은 고딕"/>
                  </a:rPr>
                  <a:t>Pressure Sensing</a:t>
                </a:r>
                <a:endParaRPr lang="ko-KR" altLang="en-US" sz="16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321340" y="5332230"/>
              <a:ext cx="1718066" cy="1370057"/>
              <a:chOff x="3880729" y="4607611"/>
              <a:chExt cx="1718066" cy="1370057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204" y="4607611"/>
                <a:ext cx="1507538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3880729" y="5570514"/>
                <a:ext cx="1718066" cy="40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1600" b="1" dirty="0" smtClean="0">
                    <a:solidFill>
                      <a:schemeClr val="accent4"/>
                    </a:solidFill>
                    <a:ea typeface="맑은 고딕"/>
                  </a:rPr>
                  <a:t>Temp. Sensing</a:t>
                </a:r>
                <a:endParaRPr lang="ko-KR" altLang="en-US" sz="16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626" y="4123085"/>
              <a:ext cx="1559473" cy="90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706260" y="4240452"/>
              <a:ext cx="1054899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MEMS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P. Sensor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368671" y="5326148"/>
              <a:ext cx="1702644" cy="1382072"/>
              <a:chOff x="5928060" y="4601529"/>
              <a:chExt cx="1702644" cy="1382072"/>
            </a:xfrm>
          </p:grpSpPr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402" y="4601529"/>
                <a:ext cx="1406597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5928060" y="5576447"/>
                <a:ext cx="1702644" cy="40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1600" b="1" dirty="0" smtClean="0">
                    <a:solidFill>
                      <a:schemeClr val="accent4"/>
                    </a:solidFill>
                    <a:ea typeface="맑은 고딕"/>
                  </a:rPr>
                  <a:t>Visual Sensing</a:t>
                </a:r>
                <a:endParaRPr lang="ko-KR" altLang="en-US" sz="16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23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However, we had to invent a new system interconnect to be able to do it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26947" y="1134359"/>
            <a:ext cx="7385772" cy="3954307"/>
            <a:chOff x="1591626" y="1952665"/>
            <a:chExt cx="8882322" cy="475555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067" y="3152743"/>
              <a:ext cx="1453914" cy="62727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204490" y="3199688"/>
              <a:ext cx="885252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2 </a:t>
              </a:r>
              <a:r>
                <a:rPr lang="en-US" altLang="ko-KR" sz="14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959" y="3044566"/>
              <a:ext cx="1739591" cy="78002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8959912" y="3167889"/>
              <a:ext cx="885252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5 </a:t>
              </a:r>
              <a:r>
                <a:rPr lang="en-US" altLang="ko-KR" sz="14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16200000">
              <a:off x="6441827" y="1494573"/>
              <a:ext cx="741921" cy="166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376882" y="2143372"/>
              <a:ext cx="779689" cy="359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Decap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2539" y="1952665"/>
              <a:ext cx="1641118" cy="74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465297" y="2096836"/>
              <a:ext cx="981793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Control/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PMU</a:t>
              </a:r>
            </a:p>
          </p:txBody>
        </p:sp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756" y="2079181"/>
              <a:ext cx="1677015" cy="76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246476" y="2192848"/>
              <a:ext cx="827658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Temp</a:t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Sensor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5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280" y="2161830"/>
              <a:ext cx="1334279" cy="764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959248" y="2282548"/>
              <a:ext cx="746450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Radio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+ CDC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048811" y="4123085"/>
              <a:ext cx="1425137" cy="1005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088132" y="4257454"/>
              <a:ext cx="1193701" cy="853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Motion</a:t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Detection/</a:t>
              </a:r>
              <a:b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Imager</a:t>
              </a:r>
              <a:endParaRPr lang="ko-KR" altLang="en-US" sz="14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345967" y="2694585"/>
              <a:ext cx="4800244" cy="2637645"/>
              <a:chOff x="1905356" y="1969966"/>
              <a:chExt cx="4800244" cy="2637645"/>
            </a:xfrm>
          </p:grpSpPr>
          <p:cxnSp>
            <p:nvCxnSpPr>
              <p:cNvPr id="44" name="Straight Arrow Connector 43"/>
              <p:cNvCxnSpPr>
                <a:stCxn id="9" idx="1"/>
              </p:cNvCxnSpPr>
              <p:nvPr/>
            </p:nvCxnSpPr>
            <p:spPr>
              <a:xfrm flipH="1">
                <a:off x="4753973" y="1972481"/>
                <a:ext cx="618204" cy="26351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" name="Straight Arrow Connector 44"/>
              <p:cNvCxnSpPr>
                <a:stCxn id="11" idx="0"/>
              </p:cNvCxnSpPr>
              <p:nvPr/>
            </p:nvCxnSpPr>
            <p:spPr>
              <a:xfrm>
                <a:off x="3572487" y="1969966"/>
                <a:ext cx="1181486" cy="26376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1905356" y="3055397"/>
                <a:ext cx="2848617" cy="155221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2288523" y="2202017"/>
                <a:ext cx="2465450" cy="24055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4753973" y="2122468"/>
                <a:ext cx="1951627" cy="24851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" name="Group 19"/>
            <p:cNvGrpSpPr/>
            <p:nvPr/>
          </p:nvGrpSpPr>
          <p:grpSpPr>
            <a:xfrm>
              <a:off x="3151099" y="2694585"/>
              <a:ext cx="3661689" cy="2609637"/>
              <a:chOff x="1710488" y="1969966"/>
              <a:chExt cx="3661689" cy="2609637"/>
            </a:xfrm>
          </p:grpSpPr>
          <p:cxnSp>
            <p:nvCxnSpPr>
              <p:cNvPr id="39" name="Straight Arrow Connector 38"/>
              <p:cNvCxnSpPr>
                <a:stCxn id="24" idx="3"/>
              </p:cNvCxnSpPr>
              <p:nvPr/>
            </p:nvCxnSpPr>
            <p:spPr>
              <a:xfrm>
                <a:off x="1710488" y="3848621"/>
                <a:ext cx="953035" cy="73098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1905356" y="3099976"/>
                <a:ext cx="758167" cy="147962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2288523" y="2202017"/>
                <a:ext cx="375000" cy="23775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" name="Straight Arrow Connector 41"/>
              <p:cNvCxnSpPr>
                <a:stCxn id="11" idx="0"/>
              </p:cNvCxnSpPr>
              <p:nvPr/>
            </p:nvCxnSpPr>
            <p:spPr>
              <a:xfrm flipH="1">
                <a:off x="2663523" y="1969966"/>
                <a:ext cx="908964" cy="260963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" name="Straight Arrow Connector 42"/>
              <p:cNvCxnSpPr>
                <a:stCxn id="9" idx="1"/>
              </p:cNvCxnSpPr>
              <p:nvPr/>
            </p:nvCxnSpPr>
            <p:spPr>
              <a:xfrm flipH="1">
                <a:off x="2663523" y="1972481"/>
                <a:ext cx="2708654" cy="26071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1" name="Group 20"/>
            <p:cNvGrpSpPr/>
            <p:nvPr/>
          </p:nvGrpSpPr>
          <p:grpSpPr>
            <a:xfrm>
              <a:off x="3729134" y="2694585"/>
              <a:ext cx="5319677" cy="2631563"/>
              <a:chOff x="2288523" y="1969966"/>
              <a:chExt cx="5319677" cy="2631563"/>
            </a:xfrm>
          </p:grpSpPr>
          <p:cxnSp>
            <p:nvCxnSpPr>
              <p:cNvPr id="34" name="Straight Arrow Connector 33"/>
              <p:cNvCxnSpPr>
                <a:stCxn id="11" idx="0"/>
              </p:cNvCxnSpPr>
              <p:nvPr/>
            </p:nvCxnSpPr>
            <p:spPr>
              <a:xfrm>
                <a:off x="3572487" y="1969966"/>
                <a:ext cx="3234214" cy="263156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" name="Straight Arrow Connector 34"/>
              <p:cNvCxnSpPr>
                <a:stCxn id="9" idx="1"/>
              </p:cNvCxnSpPr>
              <p:nvPr/>
            </p:nvCxnSpPr>
            <p:spPr>
              <a:xfrm>
                <a:off x="5372177" y="1972481"/>
                <a:ext cx="1434524" cy="262904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" name="Straight Arrow Connector 35"/>
              <p:cNvCxnSpPr/>
              <p:nvPr/>
            </p:nvCxnSpPr>
            <p:spPr>
              <a:xfrm flipH="1">
                <a:off x="6806701" y="3099976"/>
                <a:ext cx="470399" cy="150155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" name="Straight Arrow Connector 36"/>
              <p:cNvCxnSpPr>
                <a:stCxn id="17" idx="3"/>
              </p:cNvCxnSpPr>
              <p:nvPr/>
            </p:nvCxnSpPr>
            <p:spPr>
              <a:xfrm flipH="1">
                <a:off x="6806701" y="3901329"/>
                <a:ext cx="801499" cy="7002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2288523" y="2202017"/>
                <a:ext cx="4518178" cy="239951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3086856" y="5304222"/>
              <a:ext cx="1949405" cy="1398065"/>
              <a:chOff x="1646245" y="4579603"/>
              <a:chExt cx="1949405" cy="1398065"/>
            </a:xfrm>
          </p:grpSpPr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356" y="4579603"/>
                <a:ext cx="1516333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1646245" y="5570514"/>
                <a:ext cx="1949405" cy="40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1600" b="1" dirty="0" smtClean="0">
                    <a:solidFill>
                      <a:schemeClr val="accent4"/>
                    </a:solidFill>
                    <a:ea typeface="맑은 고딕"/>
                  </a:rPr>
                  <a:t>Pressure Sensing</a:t>
                </a:r>
                <a:endParaRPr lang="ko-KR" altLang="en-US" sz="16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321340" y="5332230"/>
              <a:ext cx="1718066" cy="1370057"/>
              <a:chOff x="3880729" y="4607611"/>
              <a:chExt cx="1718066" cy="1370057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204" y="4607611"/>
                <a:ext cx="1507538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3880729" y="5570514"/>
                <a:ext cx="1718066" cy="40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1600" b="1" dirty="0" smtClean="0">
                    <a:solidFill>
                      <a:schemeClr val="accent4"/>
                    </a:solidFill>
                    <a:ea typeface="맑은 고딕"/>
                  </a:rPr>
                  <a:t>Temp. Sensing</a:t>
                </a:r>
                <a:endParaRPr lang="ko-KR" altLang="en-US" sz="16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626" y="4123085"/>
              <a:ext cx="1559473" cy="90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706260" y="4240452"/>
              <a:ext cx="1054899" cy="6066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MEMS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4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P. Sensor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368671" y="5326148"/>
              <a:ext cx="1702644" cy="1382072"/>
              <a:chOff x="5928060" y="4601529"/>
              <a:chExt cx="1702644" cy="1382072"/>
            </a:xfrm>
          </p:grpSpPr>
          <p:pic>
            <p:nvPicPr>
              <p:cNvPr id="28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402" y="4601529"/>
                <a:ext cx="1406597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5928060" y="5576447"/>
                <a:ext cx="1702644" cy="4071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1600" b="1" dirty="0" smtClean="0">
                    <a:solidFill>
                      <a:schemeClr val="accent4"/>
                    </a:solidFill>
                    <a:ea typeface="맑은 고딕"/>
                  </a:rPr>
                  <a:t>Visual Sensing</a:t>
                </a:r>
                <a:endParaRPr lang="ko-KR" altLang="en-US" sz="16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</p:grpSp>
      <p:pic>
        <p:nvPicPr>
          <p:cNvPr id="50" name="Picture 49" descr="MBus_CMYK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444" y="2091997"/>
            <a:ext cx="2021475" cy="1475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3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A Brief History of “Smart Dust”</a:t>
            </a:r>
          </a:p>
          <a:p>
            <a:r>
              <a:rPr lang="en-US" dirty="0" smtClean="0"/>
              <a:t>Micro-Scale Composition </a:t>
            </a:r>
            <a:r>
              <a:rPr lang="en-US" dirty="0"/>
              <a:t>Architecture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Energy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Communication</a:t>
            </a:r>
          </a:p>
          <a:p>
            <a:r>
              <a:rPr lang="en-US" dirty="0" smtClean="0">
                <a:solidFill>
                  <a:srgbClr val="7F7F7F"/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4822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system composition strategies between traditional motes and mm-scale motes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099943" cy="3394472"/>
          </a:xfrm>
        </p:spPr>
        <p:txBody>
          <a:bodyPr/>
          <a:lstStyle/>
          <a:p>
            <a:r>
              <a:rPr lang="en-US" dirty="0" smtClean="0"/>
              <a:t>How to build a mote to sense temperature today?</a:t>
            </a:r>
          </a:p>
          <a:p>
            <a:pPr lvl="1"/>
            <a:r>
              <a:rPr lang="en-US" dirty="0" smtClean="0"/>
              <a:t>Processor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Temperature Sensor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Radio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354" y="3581341"/>
            <a:ext cx="1401226" cy="1313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99076">
            <a:off x="3349995" y="2497679"/>
            <a:ext cx="1087476" cy="1107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758" y1="24479" x2="10758" y2="24479"/>
                        <a14:foregroundMark x1="19804" y1="24740" x2="19804" y2="24740"/>
                        <a14:foregroundMark x1="24694" y1="23958" x2="24694" y2="23958"/>
                        <a14:foregroundMark x1="31785" y1="23698" x2="31785" y2="23698"/>
                        <a14:foregroundMark x1="37408" y1="22917" x2="37408" y2="22917"/>
                        <a14:foregroundMark x1="42054" y1="21875" x2="42054" y2="21875"/>
                        <a14:foregroundMark x1="59169" y1="30729" x2="59169" y2="30729"/>
                        <a14:foregroundMark x1="67237" y1="29948" x2="67237" y2="29948"/>
                        <a14:foregroundMark x1="25428" y1="81510" x2="25428" y2="81510"/>
                        <a14:foregroundMark x1="31051" y1="85156" x2="31051" y2="85156"/>
                        <a14:foregroundMark x1="33985" y1="81510" x2="33985" y2="81510"/>
                        <a14:foregroundMark x1="50367" y1="78125" x2="50367" y2="78125"/>
                        <a14:foregroundMark x1="58191" y1="76042" x2="58191" y2="76042"/>
                        <a14:foregroundMark x1="57946" y1="82552" x2="57946" y2="82552"/>
                        <a14:foregroundMark x1="43276" y1="83073" x2="43276" y2="83073"/>
                        <a14:foregroundMark x1="68949" y1="78906" x2="68949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33910">
            <a:off x="2495177" y="1912276"/>
            <a:ext cx="972909" cy="913439"/>
          </a:xfrm>
          <a:prstGeom prst="rect">
            <a:avLst/>
          </a:prstGeom>
        </p:spPr>
      </p:pic>
      <p:pic>
        <p:nvPicPr>
          <p:cNvPr id="7" name="Picture 2" descr="http://zao.jp/radio/pcb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140" y="3654126"/>
            <a:ext cx="1302756" cy="13027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57142" y="1200151"/>
            <a:ext cx="4326232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"/>
                <a:ea typeface="+mn-ea"/>
                <a:cs typeface="Serave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to build a mm-scale mote to sense temperature?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0682" y="2119320"/>
            <a:ext cx="1254113" cy="57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4896098" y="2119320"/>
            <a:ext cx="1268003" cy="57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8807" y="2116370"/>
            <a:ext cx="1032318" cy="59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34896" y="2827553"/>
            <a:ext cx="4920343" cy="3663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050" b="1" dirty="0" err="1" smtClean="0">
                <a:solidFill>
                  <a:schemeClr val="accent2"/>
                </a:solidFill>
              </a:rPr>
              <a:t>temp_sense</a:t>
            </a:r>
            <a:r>
              <a:rPr lang="en-US" sz="1050" b="1" dirty="0" smtClean="0">
                <a:solidFill>
                  <a:schemeClr val="accent2"/>
                </a:solidFill>
              </a:rPr>
              <a:t> t1 (</a:t>
            </a:r>
          </a:p>
          <a:p>
            <a:pPr marL="914400" lvl="2" indent="0">
              <a:buNone/>
            </a:pPr>
            <a:r>
              <a:rPr lang="en-US" sz="1050" b="1" dirty="0" smtClean="0">
                <a:solidFill>
                  <a:schemeClr val="accent2"/>
                </a:solidFill>
              </a:rPr>
              <a:t>…</a:t>
            </a:r>
          </a:p>
          <a:p>
            <a:pPr marL="914400" lvl="2" indent="0">
              <a:buNone/>
            </a:pPr>
            <a:r>
              <a:rPr lang="en-US" sz="1050" b="1" dirty="0" smtClean="0">
                <a:solidFill>
                  <a:schemeClr val="accent2"/>
                </a:solidFill>
              </a:rPr>
              <a:t>.</a:t>
            </a:r>
            <a:r>
              <a:rPr lang="en-US" sz="1050" b="1" dirty="0" err="1" smtClean="0">
                <a:solidFill>
                  <a:schemeClr val="accent2"/>
                </a:solidFill>
              </a:rPr>
              <a:t>sample_valid_out</a:t>
            </a:r>
            <a:r>
              <a:rPr lang="en-US" sz="1050" b="1" dirty="0" smtClean="0">
                <a:solidFill>
                  <a:schemeClr val="accent2"/>
                </a:solidFill>
              </a:rPr>
              <a:t> (to_proc_t1_sample_valid),</a:t>
            </a:r>
            <a:endParaRPr lang="en-US" sz="1050" b="1" dirty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en-US" sz="1050" b="1" dirty="0" smtClean="0">
                <a:solidFill>
                  <a:schemeClr val="accent2"/>
                </a:solidFill>
              </a:rPr>
              <a:t>.</a:t>
            </a:r>
            <a:r>
              <a:rPr lang="en-US" sz="1050" b="1" dirty="0" err="1" smtClean="0">
                <a:solidFill>
                  <a:schemeClr val="accent2"/>
                </a:solidFill>
              </a:rPr>
              <a:t>sample_out</a:t>
            </a:r>
            <a:r>
              <a:rPr lang="en-US" sz="1050" b="1" dirty="0" smtClean="0">
                <a:solidFill>
                  <a:schemeClr val="accent2"/>
                </a:solidFill>
              </a:rPr>
              <a:t> (to_proc_t1_sample),</a:t>
            </a:r>
            <a:endParaRPr lang="en-US" sz="1050" b="1" dirty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en-US" sz="1050" b="1" dirty="0">
                <a:solidFill>
                  <a:schemeClr val="accent2"/>
                </a:solidFill>
              </a:rPr>
              <a:t>);</a:t>
            </a:r>
          </a:p>
          <a:p>
            <a:pPr marL="457200" lvl="1" indent="0">
              <a:buNone/>
            </a:pPr>
            <a:r>
              <a:rPr lang="en-US" sz="1050" b="1" dirty="0" smtClean="0">
                <a:solidFill>
                  <a:schemeClr val="accent2"/>
                </a:solidFill>
              </a:rPr>
              <a:t>processor p1 (</a:t>
            </a:r>
          </a:p>
          <a:p>
            <a:pPr marL="914400" lvl="2" indent="0">
              <a:buNone/>
            </a:pPr>
            <a:r>
              <a:rPr lang="en-US" sz="1050" b="1" dirty="0" smtClean="0">
                <a:solidFill>
                  <a:schemeClr val="accent2"/>
                </a:solidFill>
              </a:rPr>
              <a:t>…</a:t>
            </a:r>
          </a:p>
          <a:p>
            <a:pPr marL="914400" lvl="2" indent="0">
              <a:buNone/>
            </a:pPr>
            <a:r>
              <a:rPr lang="en-US" sz="1050" b="1" dirty="0" smtClean="0">
                <a:solidFill>
                  <a:schemeClr val="accent2"/>
                </a:solidFill>
              </a:rPr>
              <a:t>.</a:t>
            </a:r>
            <a:r>
              <a:rPr lang="en-US" sz="1050" b="1" dirty="0" err="1" smtClean="0">
                <a:solidFill>
                  <a:schemeClr val="accent2"/>
                </a:solidFill>
              </a:rPr>
              <a:t>temp_valid_in</a:t>
            </a:r>
            <a:r>
              <a:rPr lang="en-US" sz="1050" b="1" dirty="0" smtClean="0">
                <a:solidFill>
                  <a:schemeClr val="accent2"/>
                </a:solidFill>
              </a:rPr>
              <a:t> (to_proc_t1_sample_valid),</a:t>
            </a:r>
          </a:p>
          <a:p>
            <a:pPr marL="914400" lvl="2" indent="0">
              <a:buNone/>
            </a:pPr>
            <a:r>
              <a:rPr lang="en-US" sz="1050" b="1" dirty="0" smtClean="0">
                <a:solidFill>
                  <a:schemeClr val="accent2"/>
                </a:solidFill>
              </a:rPr>
              <a:t>.</a:t>
            </a:r>
            <a:r>
              <a:rPr lang="en-US" sz="1050" b="1" dirty="0" err="1" smtClean="0">
                <a:solidFill>
                  <a:schemeClr val="accent2"/>
                </a:solidFill>
              </a:rPr>
              <a:t>temp_in</a:t>
            </a:r>
            <a:r>
              <a:rPr lang="en-US" sz="1050" b="1" dirty="0" smtClean="0">
                <a:solidFill>
                  <a:schemeClr val="accent2"/>
                </a:solidFill>
              </a:rPr>
              <a:t> (to_proc_t1_sample),</a:t>
            </a:r>
            <a:endParaRPr lang="en-US" sz="1200" b="1" dirty="0">
              <a:solidFill>
                <a:schemeClr val="accent2"/>
              </a:solidFill>
            </a:endParaRPr>
          </a:p>
          <a:p>
            <a:pPr marL="914400" lvl="2" indent="0">
              <a:buNone/>
            </a:pPr>
            <a:r>
              <a:rPr lang="en-US" sz="1200" b="1" dirty="0" smtClean="0">
                <a:solidFill>
                  <a:schemeClr val="accent2"/>
                </a:solidFill>
              </a:rPr>
              <a:t>);</a:t>
            </a:r>
            <a:endParaRPr lang="en-US" sz="1050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95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have solutions for composing embedded systems</a:t>
            </a:r>
            <a:r>
              <a:rPr lang="is-IS" dirty="0" smtClean="0"/>
              <a:t>…</a:t>
            </a:r>
            <a:br>
              <a:rPr lang="is-IS" dirty="0" smtClean="0"/>
            </a:br>
            <a:r>
              <a:rPr lang="en-US" dirty="0" smtClean="0"/>
              <a:t>SPI and 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Nearly every microcontroller has both</a:t>
            </a:r>
          </a:p>
          <a:p>
            <a:r>
              <a:rPr lang="en-US" dirty="0" smtClean="0"/>
              <a:t>Nearly every peripheral has one or the other</a:t>
            </a:r>
          </a:p>
          <a:p>
            <a:r>
              <a:rPr lang="en-US" dirty="0" smtClean="0"/>
              <a:t>Very few use anything else</a:t>
            </a:r>
          </a:p>
          <a:p>
            <a:pPr lvl="1"/>
            <a:r>
              <a:rPr lang="en-US" dirty="0" smtClean="0"/>
              <a:t>(except maybe UART)</a:t>
            </a:r>
          </a:p>
          <a:p>
            <a:r>
              <a:rPr lang="en-US" i="1" dirty="0" smtClean="0">
                <a:solidFill>
                  <a:schemeClr val="accent2"/>
                </a:solidFill>
              </a:rPr>
              <a:t>So why don’t they work for mm-scale systems?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4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125186" y="4681264"/>
            <a:ext cx="478427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Budget</a:t>
            </a:r>
            <a:r>
              <a:rPr lang="en-US" dirty="0" smtClean="0">
                <a:solidFill>
                  <a:schemeClr val="accent2"/>
                </a:solidFill>
              </a:rPr>
              <a:t> 10</a:t>
            </a:r>
            <a:r>
              <a:rPr lang="en-US" dirty="0">
                <a:solidFill>
                  <a:schemeClr val="accent2"/>
                </a:solidFill>
              </a:rPr>
              <a:t>’s </a:t>
            </a: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en-US" dirty="0">
                <a:solidFill>
                  <a:schemeClr val="accent2"/>
                </a:solidFill>
              </a:rPr>
              <a:t>W active, 10’s </a:t>
            </a:r>
            <a:r>
              <a:rPr lang="en-US" dirty="0" err="1">
                <a:solidFill>
                  <a:schemeClr val="accent2"/>
                </a:solidFill>
              </a:rPr>
              <a:t>nW</a:t>
            </a:r>
            <a:r>
              <a:rPr lang="en-US" dirty="0">
                <a:solidFill>
                  <a:schemeClr val="accent2"/>
                </a:solidFill>
              </a:rPr>
              <a:t> sleep, DC 0.1%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Millimeter-scale systems are </a:t>
            </a:r>
            <a:r>
              <a:rPr lang="en-US" i="1" dirty="0" smtClean="0"/>
              <a:t>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86" y="1265750"/>
            <a:ext cx="4784271" cy="36109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Node volume </a:t>
            </a:r>
            <a:r>
              <a:rPr lang="en-US" dirty="0" smtClean="0"/>
              <a:t>is dominated by </a:t>
            </a:r>
            <a:r>
              <a:rPr lang="en-US" dirty="0" smtClean="0">
                <a:solidFill>
                  <a:srgbClr val="C0504D"/>
                </a:solidFill>
              </a:rPr>
              <a:t>energy storage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volume is </a:t>
            </a:r>
            <a:r>
              <a:rPr lang="en-US" b="1" dirty="0" smtClean="0">
                <a:solidFill>
                  <a:schemeClr val="accent4"/>
                </a:solidFill>
              </a:rPr>
              <a:t>shrinking cubically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18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278269" y="2104449"/>
            <a:ext cx="2375582" cy="2097449"/>
            <a:chOff x="566709" y="2675288"/>
            <a:chExt cx="3496221" cy="3086883"/>
          </a:xfrm>
          <a:solidFill>
            <a:schemeClr val="bg2">
              <a:lumMod val="5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566709" y="2675288"/>
              <a:ext cx="3493122" cy="30868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4125" y1="73561" x2="54125" y2="73561"/>
                          <a14:foregroundMark x1="68000" y1="73228" x2="68000" y2="73228"/>
                          <a14:foregroundMark x1="65625" y1="61968" x2="65625" y2="61968"/>
                          <a14:foregroundMark x1="41000" y1="50375" x2="41000" y2="50375"/>
                          <a14:foregroundMark x1="56313" y1="41868" x2="56313" y2="41868"/>
                          <a14:foregroundMark x1="64125" y1="34862" x2="64125" y2="34862"/>
                          <a14:foregroundMark x1="75438" y1="25521" x2="75438" y2="25521"/>
                          <a14:foregroundMark x1="85500" y1="40617" x2="85500" y2="40617"/>
                          <a14:foregroundMark x1="74125" y1="46539" x2="74125" y2="46539"/>
                          <a14:foregroundMark x1="69000" y1="55046" x2="69000" y2="55046"/>
                          <a14:foregroundMark x1="23250" y1="40450" x2="23250" y2="40450"/>
                          <a14:foregroundMark x1="31813" y1="53962" x2="31813" y2="53962"/>
                          <a14:foregroundMark x1="28813" y1="49374" x2="28813" y2="49374"/>
                          <a14:foregroundMark x1="14563" y1="43953" x2="14563" y2="43953"/>
                          <a14:foregroundMark x1="32750" y1="34028" x2="32750" y2="34028"/>
                          <a14:foregroundMark x1="26188" y1="27189" x2="26188" y2="27189"/>
                          <a14:foregroundMark x1="46000" y1="33695" x2="46000" y2="33695"/>
                          <a14:foregroundMark x1="53438" y1="26689" x2="53438" y2="26689"/>
                          <a14:foregroundMark x1="53688" y1="19600" x2="53688" y2="19600"/>
                          <a14:foregroundMark x1="70500" y1="40951" x2="70500" y2="40951"/>
                          <a14:foregroundMark x1="50250" y1="29024" x2="50250" y2="29024"/>
                          <a14:foregroundMark x1="66500" y1="38198" x2="66500" y2="38198"/>
                          <a14:foregroundMark x1="51750" y1="27857" x2="51750" y2="27857"/>
                          <a14:foregroundMark x1="41813" y1="42619" x2="41813" y2="42619"/>
                          <a14:foregroundMark x1="40625" y1="35613" x2="40625" y2="35613"/>
                          <a14:foregroundMark x1="36563" y1="36530" x2="36563" y2="36530"/>
                          <a14:foregroundMark x1="30375" y1="43703" x2="30375" y2="43703"/>
                          <a14:foregroundMark x1="47875" y1="68807" x2="47875" y2="68807"/>
                          <a14:foregroundMark x1="57563" y1="60217" x2="57563" y2="60217"/>
                          <a14:foregroundMark x1="53563" y1="61218" x2="53563" y2="61218"/>
                          <a14:foregroundMark x1="47188" y1="60801" x2="47188" y2="60801"/>
                          <a14:foregroundMark x1="38688" y1="48540" x2="38688" y2="48540"/>
                          <a14:foregroundMark x1="47750" y1="51460" x2="47750" y2="51460"/>
                          <a14:foregroundMark x1="62313" y1="65304" x2="62313" y2="65304"/>
                          <a14:foregroundMark x1="64313" y1="58882" x2="64313" y2="58882"/>
                          <a14:foregroundMark x1="60125" y1="83403" x2="60125" y2="83403"/>
                          <a14:foregroundMark x1="61813" y1="84570" x2="61813" y2="84570"/>
                          <a14:foregroundMark x1="63813" y1="82319" x2="63813" y2="82319"/>
                          <a14:foregroundMark x1="62563" y1="80901" x2="62563" y2="80901"/>
                          <a14:foregroundMark x1="66313" y1="79149" x2="66313" y2="79149"/>
                          <a14:foregroundMark x1="64875" y1="79316" x2="64875" y2="79316"/>
                          <a14:foregroundMark x1="23063" y1="46122" x2="23063" y2="46122"/>
                          <a14:foregroundMark x1="22125" y1="61134" x2="22125" y2="61134"/>
                          <a14:foregroundMark x1="53312" y1="36113" x2="53312" y2="36113"/>
                          <a14:foregroundMark x1="57375" y1="43870" x2="57375" y2="43870"/>
                          <a14:foregroundMark x1="52125" y1="28524" x2="52125" y2="28524"/>
                          <a14:foregroundMark x1="56625" y1="26856" x2="56625" y2="26856"/>
                          <a14:foregroundMark x1="15812" y1="43870" x2="15812" y2="43870"/>
                          <a14:foregroundMark x1="19625" y1="43203" x2="19625" y2="43203"/>
                          <a14:foregroundMark x1="68938" y1="74812" x2="68938" y2="74812"/>
                          <a14:foregroundMark x1="70063" y1="72143" x2="70063" y2="72143"/>
                          <a14:foregroundMark x1="38938" y1="53711" x2="38938" y2="53711"/>
                          <a14:foregroundMark x1="48563" y1="45538" x2="48563" y2="45538"/>
                          <a14:foregroundMark x1="41125" y1="38115" x2="41125" y2="38115"/>
                          <a14:foregroundMark x1="31250" y1="42786" x2="31250" y2="42786"/>
                          <a14:foregroundMark x1="33063" y1="43620" x2="33063" y2="43620"/>
                          <a14:foregroundMark x1="35125" y1="43453" x2="35125" y2="43453"/>
                          <a14:foregroundMark x1="47063" y1="70726" x2="47063" y2="70726"/>
                          <a14:foregroundMark x1="44000" y1="67056" x2="44000" y2="67056"/>
                          <a14:foregroundMark x1="41000" y1="62552" x2="41000" y2="62552"/>
                          <a14:foregroundMark x1="37938" y1="57131" x2="37938" y2="57131"/>
                          <a14:foregroundMark x1="34000" y1="51126" x2="34000" y2="51126"/>
                          <a14:foregroundMark x1="35875" y1="49291" x2="35875" y2="49291"/>
                          <a14:foregroundMark x1="41000" y1="55546" x2="41000" y2="55546"/>
                          <a14:foregroundMark x1="49375" y1="36364" x2="49375" y2="36364"/>
                          <a14:foregroundMark x1="66000" y1="48957" x2="66000" y2="48957"/>
                          <a14:foregroundMark x1="62375" y1="50626" x2="62375" y2="50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778" t="8584" r="10599" b="8738"/>
            <a:stretch/>
          </p:blipFill>
          <p:spPr bwMode="auto">
            <a:xfrm>
              <a:off x="659330" y="3018972"/>
              <a:ext cx="3403600" cy="2648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624800" y="2962853"/>
              <a:ext cx="1121088" cy="4756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415693" y="2678058"/>
              <a:ext cx="1242595" cy="4756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“Phone”</a:t>
              </a: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1630913" y="3297078"/>
              <a:ext cx="747767" cy="56554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239576" y="3078168"/>
              <a:ext cx="441079" cy="53725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2694191" y="1843172"/>
            <a:ext cx="1836108" cy="1146585"/>
            <a:chOff x="4139878" y="2747463"/>
            <a:chExt cx="2551536" cy="1593346"/>
          </a:xfrm>
        </p:grpSpPr>
        <p:pic>
          <p:nvPicPr>
            <p:cNvPr id="20" name="Picture 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44" b="91209" l="4332" r="9783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5429"/>
            <a:stretch/>
          </p:blipFill>
          <p:spPr bwMode="auto">
            <a:xfrm flipH="1">
              <a:off x="4822785" y="2747463"/>
              <a:ext cx="1868629" cy="1161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4318475" y="3891725"/>
              <a:ext cx="1224714" cy="449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Batteries</a:t>
              </a: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4139878" y="3514095"/>
              <a:ext cx="1218944" cy="449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 bwMode="auto">
            <a:xfrm flipV="1">
              <a:off x="5543189" y="3563324"/>
              <a:ext cx="269783" cy="55294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24" name="Straight Connector 23"/>
            <p:cNvCxnSpPr>
              <a:stCxn id="22" idx="3"/>
            </p:cNvCxnSpPr>
            <p:nvPr/>
          </p:nvCxnSpPr>
          <p:spPr bwMode="auto">
            <a:xfrm flipV="1">
              <a:off x="5358822" y="3180543"/>
              <a:ext cx="453002" cy="55809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50" name="Group 49"/>
          <p:cNvGrpSpPr/>
          <p:nvPr/>
        </p:nvGrpSpPr>
        <p:grpSpPr>
          <a:xfrm>
            <a:off x="2766509" y="3073919"/>
            <a:ext cx="1757225" cy="1284633"/>
            <a:chOff x="3997960" y="4095374"/>
            <a:chExt cx="2342967" cy="171284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7960" y="4095374"/>
              <a:ext cx="999460" cy="914400"/>
            </a:xfrm>
            <a:prstGeom prst="rect">
              <a:avLst/>
            </a:prstGeom>
          </p:spPr>
        </p:pic>
        <p:sp>
          <p:nvSpPr>
            <p:cNvPr id="42" name="Text Box 13"/>
            <p:cNvSpPr txBox="1">
              <a:spLocks noChangeArrowheads="1"/>
            </p:cNvSpPr>
            <p:nvPr/>
          </p:nvSpPr>
          <p:spPr bwMode="auto">
            <a:xfrm>
              <a:off x="4876441" y="5377332"/>
              <a:ext cx="101566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5171376" y="4826394"/>
              <a:ext cx="1169551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</a:p>
          </p:txBody>
        </p:sp>
        <p:cxnSp>
          <p:nvCxnSpPr>
            <p:cNvPr id="44" name="Straight Connector 43"/>
            <p:cNvCxnSpPr>
              <a:stCxn id="42" idx="1"/>
            </p:cNvCxnSpPr>
            <p:nvPr/>
          </p:nvCxnSpPr>
          <p:spPr bwMode="auto">
            <a:xfrm flipH="1" flipV="1">
              <a:off x="4528373" y="4862250"/>
              <a:ext cx="348068" cy="7305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45" name="Straight Connector 44"/>
            <p:cNvCxnSpPr>
              <a:stCxn id="43" idx="1"/>
            </p:cNvCxnSpPr>
            <p:nvPr/>
          </p:nvCxnSpPr>
          <p:spPr bwMode="auto">
            <a:xfrm flipH="1" flipV="1">
              <a:off x="4592777" y="4448764"/>
              <a:ext cx="578599" cy="59307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1454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Millimeter-scale systems are </a:t>
            </a:r>
            <a:r>
              <a:rPr lang="en-US" i="1" dirty="0" smtClean="0"/>
              <a:t>small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86" y="1265750"/>
            <a:ext cx="4784271" cy="36109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Node volume </a:t>
            </a:r>
            <a:r>
              <a:rPr lang="en-US" dirty="0" smtClean="0"/>
              <a:t>is dominated by </a:t>
            </a:r>
            <a:r>
              <a:rPr lang="en-US" dirty="0" smtClean="0">
                <a:solidFill>
                  <a:srgbClr val="C0504D"/>
                </a:solidFill>
              </a:rPr>
              <a:t>energy storage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volume is </a:t>
            </a:r>
            <a:r>
              <a:rPr lang="en-US" b="1" dirty="0" smtClean="0">
                <a:solidFill>
                  <a:schemeClr val="accent4"/>
                </a:solidFill>
              </a:rPr>
              <a:t>shrinking cubically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0028" y="2346816"/>
            <a:ext cx="3945744" cy="46469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909457" y="1265750"/>
            <a:ext cx="37338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Seravek"/>
                <a:cs typeface="Seravek"/>
              </a:rPr>
              <a:t>I/O pads begin to account for non-trivial percentage of node </a:t>
            </a:r>
            <a:r>
              <a:rPr lang="en-US" sz="2400" b="1" dirty="0" smtClean="0">
                <a:solidFill>
                  <a:schemeClr val="accent4"/>
                </a:solidFill>
                <a:latin typeface="Seravek"/>
                <a:cs typeface="Seravek"/>
              </a:rPr>
              <a:t>surface area</a:t>
            </a:r>
            <a:endParaRPr lang="en-US" sz="2400" b="1" dirty="0">
              <a:solidFill>
                <a:schemeClr val="accent4"/>
              </a:solidFill>
              <a:latin typeface="Seravek"/>
              <a:cs typeface="Seravek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78269" y="2104449"/>
            <a:ext cx="2375582" cy="2097449"/>
            <a:chOff x="566709" y="2675288"/>
            <a:chExt cx="3496221" cy="3086883"/>
          </a:xfrm>
          <a:solidFill>
            <a:schemeClr val="bg2">
              <a:lumMod val="5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566709" y="2675288"/>
              <a:ext cx="3493122" cy="30868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125" y1="73561" x2="54125" y2="73561"/>
                          <a14:foregroundMark x1="68000" y1="73228" x2="68000" y2="73228"/>
                          <a14:foregroundMark x1="65625" y1="61968" x2="65625" y2="61968"/>
                          <a14:foregroundMark x1="41000" y1="50375" x2="41000" y2="50375"/>
                          <a14:foregroundMark x1="56313" y1="41868" x2="56313" y2="41868"/>
                          <a14:foregroundMark x1="64125" y1="34862" x2="64125" y2="34862"/>
                          <a14:foregroundMark x1="75438" y1="25521" x2="75438" y2="25521"/>
                          <a14:foregroundMark x1="85500" y1="40617" x2="85500" y2="40617"/>
                          <a14:foregroundMark x1="74125" y1="46539" x2="74125" y2="46539"/>
                          <a14:foregroundMark x1="69000" y1="55046" x2="69000" y2="55046"/>
                          <a14:foregroundMark x1="23250" y1="40450" x2="23250" y2="40450"/>
                          <a14:foregroundMark x1="31813" y1="53962" x2="31813" y2="53962"/>
                          <a14:foregroundMark x1="28813" y1="49374" x2="28813" y2="49374"/>
                          <a14:foregroundMark x1="14563" y1="43953" x2="14563" y2="43953"/>
                          <a14:foregroundMark x1="32750" y1="34028" x2="32750" y2="34028"/>
                          <a14:foregroundMark x1="26188" y1="27189" x2="26188" y2="27189"/>
                          <a14:foregroundMark x1="46000" y1="33695" x2="46000" y2="33695"/>
                          <a14:foregroundMark x1="53438" y1="26689" x2="53438" y2="26689"/>
                          <a14:foregroundMark x1="53688" y1="19600" x2="53688" y2="19600"/>
                          <a14:foregroundMark x1="70500" y1="40951" x2="70500" y2="40951"/>
                          <a14:foregroundMark x1="50250" y1="29024" x2="50250" y2="29024"/>
                          <a14:foregroundMark x1="66500" y1="38198" x2="66500" y2="38198"/>
                          <a14:foregroundMark x1="51750" y1="27857" x2="51750" y2="27857"/>
                          <a14:foregroundMark x1="41813" y1="42619" x2="41813" y2="42619"/>
                          <a14:foregroundMark x1="40625" y1="35613" x2="40625" y2="35613"/>
                          <a14:foregroundMark x1="36563" y1="36530" x2="36563" y2="36530"/>
                          <a14:foregroundMark x1="30375" y1="43703" x2="30375" y2="43703"/>
                          <a14:foregroundMark x1="47875" y1="68807" x2="47875" y2="68807"/>
                          <a14:foregroundMark x1="57563" y1="60217" x2="57563" y2="60217"/>
                          <a14:foregroundMark x1="53563" y1="61218" x2="53563" y2="61218"/>
                          <a14:foregroundMark x1="47188" y1="60801" x2="47188" y2="60801"/>
                          <a14:foregroundMark x1="38688" y1="48540" x2="38688" y2="48540"/>
                          <a14:foregroundMark x1="47750" y1="51460" x2="47750" y2="51460"/>
                          <a14:foregroundMark x1="62313" y1="65304" x2="62313" y2="65304"/>
                          <a14:foregroundMark x1="64313" y1="58882" x2="64313" y2="58882"/>
                          <a14:foregroundMark x1="60125" y1="83403" x2="60125" y2="83403"/>
                          <a14:foregroundMark x1="61813" y1="84570" x2="61813" y2="84570"/>
                          <a14:foregroundMark x1="63813" y1="82319" x2="63813" y2="82319"/>
                          <a14:foregroundMark x1="62563" y1="80901" x2="62563" y2="80901"/>
                          <a14:foregroundMark x1="66313" y1="79149" x2="66313" y2="79149"/>
                          <a14:foregroundMark x1="64875" y1="79316" x2="64875" y2="79316"/>
                          <a14:foregroundMark x1="23063" y1="46122" x2="23063" y2="46122"/>
                          <a14:foregroundMark x1="22125" y1="61134" x2="22125" y2="61134"/>
                          <a14:foregroundMark x1="53312" y1="36113" x2="53312" y2="36113"/>
                          <a14:foregroundMark x1="57375" y1="43870" x2="57375" y2="43870"/>
                          <a14:foregroundMark x1="52125" y1="28524" x2="52125" y2="28524"/>
                          <a14:foregroundMark x1="56625" y1="26856" x2="56625" y2="26856"/>
                          <a14:foregroundMark x1="15812" y1="43870" x2="15812" y2="43870"/>
                          <a14:foregroundMark x1="19625" y1="43203" x2="19625" y2="43203"/>
                          <a14:foregroundMark x1="68938" y1="74812" x2="68938" y2="74812"/>
                          <a14:foregroundMark x1="70063" y1="72143" x2="70063" y2="72143"/>
                          <a14:foregroundMark x1="38938" y1="53711" x2="38938" y2="53711"/>
                          <a14:foregroundMark x1="48563" y1="45538" x2="48563" y2="45538"/>
                          <a14:foregroundMark x1="41125" y1="38115" x2="41125" y2="38115"/>
                          <a14:foregroundMark x1="31250" y1="42786" x2="31250" y2="42786"/>
                          <a14:foregroundMark x1="33063" y1="43620" x2="33063" y2="43620"/>
                          <a14:foregroundMark x1="35125" y1="43453" x2="35125" y2="43453"/>
                          <a14:foregroundMark x1="47063" y1="70726" x2="47063" y2="70726"/>
                          <a14:foregroundMark x1="44000" y1="67056" x2="44000" y2="67056"/>
                          <a14:foregroundMark x1="41000" y1="62552" x2="41000" y2="62552"/>
                          <a14:foregroundMark x1="37938" y1="57131" x2="37938" y2="57131"/>
                          <a14:foregroundMark x1="34000" y1="51126" x2="34000" y2="51126"/>
                          <a14:foregroundMark x1="35875" y1="49291" x2="35875" y2="49291"/>
                          <a14:foregroundMark x1="41000" y1="55546" x2="41000" y2="55546"/>
                          <a14:foregroundMark x1="49375" y1="36364" x2="49375" y2="36364"/>
                          <a14:foregroundMark x1="66000" y1="48957" x2="66000" y2="48957"/>
                          <a14:foregroundMark x1="62375" y1="50626" x2="62375" y2="50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778" t="8584" r="10599" b="8738"/>
            <a:stretch/>
          </p:blipFill>
          <p:spPr bwMode="auto">
            <a:xfrm>
              <a:off x="659330" y="3018972"/>
              <a:ext cx="3403600" cy="2648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624800" y="2962853"/>
              <a:ext cx="1121088" cy="4756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415693" y="2678058"/>
              <a:ext cx="1242595" cy="47561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“Phone”</a:t>
              </a: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1630913" y="3297078"/>
              <a:ext cx="747767" cy="56554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239576" y="3078168"/>
              <a:ext cx="441079" cy="53725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2694191" y="1843172"/>
            <a:ext cx="1836108" cy="1146585"/>
            <a:chOff x="4139878" y="2747463"/>
            <a:chExt cx="2551536" cy="1593346"/>
          </a:xfrm>
        </p:grpSpPr>
        <p:pic>
          <p:nvPicPr>
            <p:cNvPr id="20" name="Picture 8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044" b="91209" l="4332" r="9783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5429"/>
            <a:stretch/>
          </p:blipFill>
          <p:spPr bwMode="auto">
            <a:xfrm flipH="1">
              <a:off x="4822785" y="2747463"/>
              <a:ext cx="1868629" cy="1161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4318475" y="3891725"/>
              <a:ext cx="1224714" cy="449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Batteries</a:t>
              </a: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4139878" y="3514095"/>
              <a:ext cx="1218944" cy="449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 bwMode="auto">
            <a:xfrm flipV="1">
              <a:off x="5543189" y="3563324"/>
              <a:ext cx="269783" cy="55294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24" name="Straight Connector 23"/>
            <p:cNvCxnSpPr>
              <a:stCxn id="22" idx="3"/>
            </p:cNvCxnSpPr>
            <p:nvPr/>
          </p:nvCxnSpPr>
          <p:spPr bwMode="auto">
            <a:xfrm flipV="1">
              <a:off x="5358822" y="3180543"/>
              <a:ext cx="453002" cy="55809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50" name="Group 49"/>
          <p:cNvGrpSpPr/>
          <p:nvPr/>
        </p:nvGrpSpPr>
        <p:grpSpPr>
          <a:xfrm>
            <a:off x="2766509" y="3073919"/>
            <a:ext cx="1757225" cy="1284633"/>
            <a:chOff x="3997960" y="4095374"/>
            <a:chExt cx="2342967" cy="1712845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960" y="4095374"/>
              <a:ext cx="999460" cy="914400"/>
            </a:xfrm>
            <a:prstGeom prst="rect">
              <a:avLst/>
            </a:prstGeom>
          </p:spPr>
        </p:pic>
        <p:sp>
          <p:nvSpPr>
            <p:cNvPr id="42" name="Text Box 13"/>
            <p:cNvSpPr txBox="1">
              <a:spLocks noChangeArrowheads="1"/>
            </p:cNvSpPr>
            <p:nvPr/>
          </p:nvSpPr>
          <p:spPr bwMode="auto">
            <a:xfrm>
              <a:off x="4876441" y="5377332"/>
              <a:ext cx="101566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5171376" y="4826394"/>
              <a:ext cx="1169551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</a:p>
          </p:txBody>
        </p:sp>
        <p:cxnSp>
          <p:nvCxnSpPr>
            <p:cNvPr id="44" name="Straight Connector 43"/>
            <p:cNvCxnSpPr>
              <a:stCxn id="42" idx="1"/>
            </p:cNvCxnSpPr>
            <p:nvPr/>
          </p:nvCxnSpPr>
          <p:spPr bwMode="auto">
            <a:xfrm flipH="1" flipV="1">
              <a:off x="4528373" y="4862250"/>
              <a:ext cx="348068" cy="73052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45" name="Straight Connector 44"/>
            <p:cNvCxnSpPr>
              <a:stCxn id="43" idx="1"/>
            </p:cNvCxnSpPr>
            <p:nvPr/>
          </p:nvCxnSpPr>
          <p:spPr bwMode="auto">
            <a:xfrm flipH="1" flipV="1">
              <a:off x="4592777" y="4448764"/>
              <a:ext cx="578599" cy="59307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sp>
        <p:nvSpPr>
          <p:cNvPr id="13" name="Rectangle 12"/>
          <p:cNvSpPr/>
          <p:nvPr/>
        </p:nvSpPr>
        <p:spPr>
          <a:xfrm>
            <a:off x="0" y="1113760"/>
            <a:ext cx="4808432" cy="4029740"/>
          </a:xfrm>
          <a:prstGeom prst="rect">
            <a:avLst/>
          </a:prstGeom>
          <a:solidFill>
            <a:schemeClr val="bg1">
              <a:lumMod val="5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4950028" y="2911211"/>
            <a:ext cx="0" cy="3817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895772" y="2911211"/>
            <a:ext cx="0" cy="3817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50028" y="3101133"/>
            <a:ext cx="394574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214052" y="2962634"/>
            <a:ext cx="1784871" cy="346249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1 mm = 1,000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5113313" y="3431327"/>
            <a:ext cx="0" cy="3817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14372" y="3431327"/>
            <a:ext cx="0" cy="3817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13313" y="2435773"/>
            <a:ext cx="0" cy="1352419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314372" y="2435773"/>
            <a:ext cx="0" cy="1352419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13313" y="3622185"/>
            <a:ext cx="20105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380014" y="3481389"/>
            <a:ext cx="3299596" cy="346249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 </a:t>
            </a:r>
            <a:r>
              <a:rPr lang="el-GR" dirty="0" smtClean="0"/>
              <a:t>μ</a:t>
            </a:r>
            <a:r>
              <a:rPr lang="en-US" dirty="0" smtClean="0"/>
              <a:t>m, minimum viable bond pad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859310" y="4028773"/>
            <a:ext cx="3909476" cy="346249"/>
          </a:xfrm>
          <a:prstGeom prst="rect">
            <a:avLst/>
          </a:prstGeom>
          <a:solidFill>
            <a:schemeClr val="bg1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16-20 maximum I/O pins for 3D stacking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25186" y="4681264"/>
            <a:ext cx="478427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Budget</a:t>
            </a:r>
            <a:r>
              <a:rPr lang="en-US" dirty="0" smtClean="0">
                <a:solidFill>
                  <a:schemeClr val="accent2"/>
                </a:solidFill>
              </a:rPr>
              <a:t> 10</a:t>
            </a:r>
            <a:r>
              <a:rPr lang="en-US" dirty="0">
                <a:solidFill>
                  <a:schemeClr val="accent2"/>
                </a:solidFill>
              </a:rPr>
              <a:t>’s </a:t>
            </a: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en-US" dirty="0">
                <a:solidFill>
                  <a:schemeClr val="accent2"/>
                </a:solidFill>
              </a:rPr>
              <a:t>W active, 10’s </a:t>
            </a:r>
            <a:r>
              <a:rPr lang="en-US" dirty="0" err="1">
                <a:solidFill>
                  <a:schemeClr val="accent2"/>
                </a:solidFill>
              </a:rPr>
              <a:t>nW</a:t>
            </a:r>
            <a:r>
              <a:rPr lang="en-US" dirty="0">
                <a:solidFill>
                  <a:schemeClr val="accent2"/>
                </a:solidFill>
              </a:rPr>
              <a:t> sleep, DC 0.1%</a:t>
            </a:r>
          </a:p>
        </p:txBody>
      </p:sp>
    </p:spTree>
    <p:extLst>
      <p:ext uri="{BB962C8B-B14F-4D97-AF65-F5344CB8AC3E}">
        <p14:creationId xmlns:p14="http://schemas.microsoft.com/office/powerpoint/2010/main" val="249907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9692" y="2268226"/>
            <a:ext cx="1886142" cy="20548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“Micro-Scale” are systems whose principle node dimension is measured on the order of </a:t>
            </a:r>
            <a:r>
              <a:rPr lang="en-US" dirty="0" smtClean="0">
                <a:solidFill>
                  <a:srgbClr val="C0504D"/>
                </a:solidFill>
              </a:rPr>
              <a:t>millimeters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motes are </a:t>
            </a:r>
            <a:r>
              <a:rPr lang="en-US" dirty="0" smtClean="0">
                <a:solidFill>
                  <a:schemeClr val="accent2"/>
                </a:solidFill>
              </a:rPr>
              <a:t>decimeter</a:t>
            </a:r>
            <a:r>
              <a:rPr lang="en-US" dirty="0" smtClean="0"/>
              <a:t>-scale</a:t>
            </a:r>
            <a:r>
              <a:rPr lang="is-IS" dirty="0" smtClean="0"/>
              <a:t>…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			</a:t>
            </a:r>
            <a:r>
              <a:rPr lang="is-IS" dirty="0" smtClean="0"/>
              <a:t>…</a:t>
            </a:r>
            <a:r>
              <a:rPr lang="en-US" dirty="0" smtClean="0"/>
              <a:t>and pushing towards </a:t>
            </a:r>
            <a:r>
              <a:rPr lang="en-US" dirty="0" smtClean="0">
                <a:solidFill>
                  <a:srgbClr val="C0504D"/>
                </a:solidFill>
              </a:rPr>
              <a:t>centimeter</a:t>
            </a:r>
            <a:r>
              <a:rPr lang="en-US" dirty="0" smtClean="0"/>
              <a:t>-scale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1" y="2334563"/>
            <a:ext cx="2818607" cy="1918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86" b="94071" l="4545" r="97847">
                        <a14:foregroundMark x1="27213" y1="85286" x2="15909" y2="61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82234">
            <a:off x="1180992" y="2794938"/>
            <a:ext cx="3482392" cy="29158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023" y="3294858"/>
            <a:ext cx="2121345" cy="2056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3335" y="2268226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wrong with how are systems composed today?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1323" y="1029712"/>
            <a:ext cx="3068182" cy="869752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512641" y="2400715"/>
            <a:ext cx="1031889" cy="1476797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512641" y="2629196"/>
            <a:ext cx="1031889" cy="1445305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512640" y="2817911"/>
            <a:ext cx="1031889" cy="1473941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Elbow Connector 61"/>
          <p:cNvCxnSpPr/>
          <p:nvPr/>
        </p:nvCxnSpPr>
        <p:spPr>
          <a:xfrm flipV="1">
            <a:off x="1510374" y="3067634"/>
            <a:ext cx="1034153" cy="202661"/>
          </a:xfrm>
          <a:prstGeom prst="bentConnector3">
            <a:avLst>
              <a:gd name="adj1" fmla="val 71069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>
            <a:off x="1510374" y="3474798"/>
            <a:ext cx="1034153" cy="1022606"/>
          </a:xfrm>
          <a:prstGeom prst="bentConnector3">
            <a:avLst>
              <a:gd name="adj1" fmla="val 7072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159556" y="1291371"/>
            <a:ext cx="3998531" cy="283923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b="1" dirty="0">
                <a:solidFill>
                  <a:schemeClr val="accent4"/>
                </a:solidFill>
              </a:rPr>
              <a:t>SCLK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b="1" dirty="0">
                <a:solidFill>
                  <a:schemeClr val="accent1"/>
                </a:solidFill>
              </a:rPr>
              <a:t>MOSI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b="1" dirty="0">
                <a:solidFill>
                  <a:schemeClr val="accent6"/>
                </a:solidFill>
              </a:rPr>
              <a:t>MISO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b="1" dirty="0">
                <a:solidFill>
                  <a:schemeClr val="accent3"/>
                </a:solidFill>
              </a:rPr>
              <a:t>Slave Select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r>
              <a:rPr lang="en-US" b="1" dirty="0"/>
              <a:t>Key Properties</a:t>
            </a:r>
          </a:p>
          <a:p>
            <a:pPr marL="600075" lvl="2" indent="-257175">
              <a:buFont typeface="Arial" charset="0"/>
              <a:buChar char="•"/>
            </a:pPr>
            <a:r>
              <a:rPr lang="en-US" dirty="0"/>
              <a:t>One dedicated I/O line </a:t>
            </a:r>
            <a:r>
              <a:rPr lang="en-US" b="1" dirty="0">
                <a:solidFill>
                  <a:schemeClr val="accent2"/>
                </a:solidFill>
              </a:rPr>
              <a:t>per slave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Master controls all communication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1512638" y="2400715"/>
            <a:ext cx="1031889" cy="1476797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512637" y="2630449"/>
            <a:ext cx="1031889" cy="1445305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512636" y="2817911"/>
            <a:ext cx="1031889" cy="1473941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1510374" y="3473794"/>
            <a:ext cx="1034153" cy="1022606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544529" y="1965376"/>
            <a:ext cx="1126672" cy="1247284"/>
            <a:chOff x="4347029" y="1299786"/>
            <a:chExt cx="1502229" cy="1663044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2721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SCLK</a:t>
              </a:r>
            </a:p>
            <a:p>
              <a:r>
                <a:rPr lang="en-US" sz="1400" dirty="0" smtClean="0"/>
                <a:t>MOSI</a:t>
              </a:r>
            </a:p>
            <a:p>
              <a:r>
                <a:rPr lang="en-US" sz="1400" dirty="0" smtClean="0"/>
                <a:t>MISO</a:t>
              </a:r>
            </a:p>
            <a:p>
              <a:r>
                <a:rPr lang="en-US" sz="1400" dirty="0" smtClean="0"/>
                <a:t>SS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6209" y="1299786"/>
              <a:ext cx="92848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Slave 1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44530" y="3410373"/>
            <a:ext cx="1126672" cy="1247284"/>
            <a:chOff x="4347029" y="1299786"/>
            <a:chExt cx="1502229" cy="1663044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2721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SCLK</a:t>
              </a:r>
            </a:p>
            <a:p>
              <a:r>
                <a:rPr lang="en-US" sz="1400" dirty="0" smtClean="0"/>
                <a:t>MOSI</a:t>
              </a:r>
            </a:p>
            <a:p>
              <a:r>
                <a:rPr lang="en-US" sz="1400" dirty="0" smtClean="0"/>
                <a:t>MISO</a:t>
              </a:r>
            </a:p>
            <a:p>
              <a:r>
                <a:rPr lang="en-US" sz="1400" dirty="0" smtClean="0"/>
                <a:t>SS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36209" y="1299786"/>
              <a:ext cx="93016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Slave 2</a:t>
              </a:r>
              <a:endParaRPr lang="en-US" sz="1400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1503986" y="3071203"/>
            <a:ext cx="1034153" cy="202661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85969" y="1894110"/>
            <a:ext cx="1126672" cy="1969770"/>
            <a:chOff x="4347029" y="1198245"/>
            <a:chExt cx="1502229" cy="2626360"/>
          </a:xfrm>
        </p:grpSpPr>
        <p:sp>
          <p:nvSpPr>
            <p:cNvPr id="20" name="TextBox 19"/>
            <p:cNvSpPr txBox="1"/>
            <p:nvPr/>
          </p:nvSpPr>
          <p:spPr>
            <a:xfrm>
              <a:off x="4347029" y="1690688"/>
              <a:ext cx="1502229" cy="213391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SCLK</a:t>
              </a:r>
            </a:p>
            <a:p>
              <a:pPr algn="r"/>
              <a:r>
                <a:rPr lang="en-US" sz="1400" dirty="0" smtClean="0"/>
                <a:t>MOSI</a:t>
              </a:r>
            </a:p>
            <a:p>
              <a:pPr algn="r"/>
              <a:r>
                <a:rPr lang="en-US" sz="1400" dirty="0" smtClean="0"/>
                <a:t>MISO</a:t>
              </a:r>
              <a:endParaRPr lang="en-US" sz="1400" dirty="0"/>
            </a:p>
            <a:p>
              <a:pPr algn="r"/>
              <a:endParaRPr lang="en-US" sz="1400" dirty="0"/>
            </a:p>
            <a:p>
              <a:pPr algn="r"/>
              <a:r>
                <a:rPr lang="en-US" sz="1400" dirty="0" smtClean="0"/>
                <a:t>SS0</a:t>
              </a:r>
            </a:p>
            <a:p>
              <a:pPr algn="r"/>
              <a:r>
                <a:rPr lang="en-US" sz="1400" dirty="0" smtClean="0"/>
                <a:t>SS1</a:t>
              </a:r>
            </a:p>
            <a:p>
              <a:pPr algn="r"/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36345" y="1198245"/>
              <a:ext cx="947268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Master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92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wrong with how are systems composed today?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21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495022" y="2345809"/>
            <a:ext cx="1031889" cy="1476797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95022" y="2574290"/>
            <a:ext cx="1031889" cy="1445305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495021" y="2763005"/>
            <a:ext cx="1031889" cy="1473941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59556" y="1279578"/>
            <a:ext cx="4319131" cy="31162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b="1" dirty="0">
                <a:solidFill>
                  <a:schemeClr val="accent4"/>
                </a:solidFill>
              </a:rPr>
              <a:t>SCLK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b="1" dirty="0">
                <a:solidFill>
                  <a:schemeClr val="accent1"/>
                </a:solidFill>
              </a:rPr>
              <a:t>MOSI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b="1" dirty="0">
                <a:solidFill>
                  <a:schemeClr val="accent6"/>
                </a:solidFill>
              </a:rPr>
              <a:t>MISO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b="1" dirty="0">
                <a:solidFill>
                  <a:schemeClr val="accent3"/>
                </a:solidFill>
              </a:rPr>
              <a:t>Slave Select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b="1" dirty="0">
                <a:solidFill>
                  <a:srgbClr val="FF0000"/>
                </a:solidFill>
              </a:rPr>
              <a:t>interrupt line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per slave</a:t>
            </a:r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r>
              <a:rPr lang="en-US" b="1" dirty="0"/>
              <a:t>Key Properties</a:t>
            </a:r>
          </a:p>
          <a:p>
            <a:pPr marL="600075" lvl="2" indent="-257175">
              <a:buFont typeface="Arial" charset="0"/>
              <a:buChar char="•"/>
            </a:pPr>
            <a:r>
              <a:rPr lang="en-US" dirty="0"/>
              <a:t>One Two dedicated I/O lines </a:t>
            </a:r>
            <a:r>
              <a:rPr lang="en-US" b="1" dirty="0">
                <a:solidFill>
                  <a:srgbClr val="FF0000"/>
                </a:solidFill>
              </a:rPr>
              <a:t>per slave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Master controls all communication</a:t>
            </a:r>
          </a:p>
          <a:p>
            <a:pPr marL="942975" lvl="2" indent="-257175">
              <a:buFont typeface="Arial" charset="0"/>
              <a:buChar char="•"/>
            </a:pPr>
            <a:r>
              <a:rPr lang="en-US" dirty="0"/>
              <a:t>Interrupts must be out-of-band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1495019" y="2345809"/>
            <a:ext cx="1031889" cy="1476797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495018" y="2575543"/>
            <a:ext cx="1031889" cy="1445305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495017" y="2763005"/>
            <a:ext cx="1031889" cy="1473941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1490006" y="3418888"/>
            <a:ext cx="1034153" cy="1022606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526910" y="1902980"/>
            <a:ext cx="1126672" cy="1446550"/>
            <a:chOff x="4347029" y="1321356"/>
            <a:chExt cx="1502229" cy="1928734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5594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SCLK</a:t>
              </a:r>
            </a:p>
            <a:p>
              <a:r>
                <a:rPr lang="en-US" sz="1400" dirty="0" smtClean="0"/>
                <a:t>MOSI</a:t>
              </a:r>
            </a:p>
            <a:p>
              <a:r>
                <a:rPr lang="en-US" sz="1400" dirty="0" smtClean="0"/>
                <a:t>MISO</a:t>
              </a:r>
            </a:p>
            <a:p>
              <a:r>
                <a:rPr lang="en-US" sz="1400" dirty="0" smtClean="0"/>
                <a:t>SS</a:t>
              </a:r>
            </a:p>
            <a:p>
              <a:r>
                <a:rPr lang="en-US" sz="1400" dirty="0" smtClean="0"/>
                <a:t>INT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92848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Slave 1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26911" y="3324311"/>
            <a:ext cx="1126672" cy="1446550"/>
            <a:chOff x="4347029" y="1321356"/>
            <a:chExt cx="1502229" cy="1928734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5594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SCLK</a:t>
              </a:r>
            </a:p>
            <a:p>
              <a:r>
                <a:rPr lang="en-US" sz="1400" dirty="0" smtClean="0"/>
                <a:t>MOSI</a:t>
              </a:r>
            </a:p>
            <a:p>
              <a:r>
                <a:rPr lang="en-US" sz="1400" dirty="0" smtClean="0"/>
                <a:t>MISO</a:t>
              </a:r>
            </a:p>
            <a:p>
              <a:r>
                <a:rPr lang="en-US" sz="1400" dirty="0" smtClean="0"/>
                <a:t>SS</a:t>
              </a:r>
            </a:p>
            <a:p>
              <a:r>
                <a:rPr lang="en-US" sz="1400" dirty="0" smtClean="0"/>
                <a:t>INT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3016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Slave 2</a:t>
              </a:r>
              <a:endParaRPr lang="en-US" sz="1400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1486517" y="3016297"/>
            <a:ext cx="1034153" cy="202661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8350" y="2179980"/>
            <a:ext cx="1126672" cy="24622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SCLK</a:t>
            </a:r>
          </a:p>
          <a:p>
            <a:pPr algn="r"/>
            <a:r>
              <a:rPr lang="en-US" sz="1400" dirty="0" smtClean="0"/>
              <a:t>MOSI</a:t>
            </a:r>
          </a:p>
          <a:p>
            <a:pPr algn="r"/>
            <a:r>
              <a:rPr lang="en-US" sz="1400" dirty="0" smtClean="0"/>
              <a:t>MISO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 smtClean="0"/>
              <a:t>SS0</a:t>
            </a:r>
          </a:p>
          <a:p>
            <a:pPr algn="r"/>
            <a:r>
              <a:rPr lang="en-US" sz="1400" dirty="0" smtClean="0"/>
              <a:t>SS1</a:t>
            </a:r>
          </a:p>
          <a:p>
            <a:pPr algn="r"/>
            <a:r>
              <a:rPr lang="en-US" sz="1400" dirty="0" smtClean="0"/>
              <a:t>…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 smtClean="0"/>
              <a:t>GPIO0</a:t>
            </a:r>
          </a:p>
          <a:p>
            <a:pPr algn="r"/>
            <a:r>
              <a:rPr lang="en-US" sz="1400" dirty="0" smtClean="0"/>
              <a:t>GPIO1</a:t>
            </a:r>
          </a:p>
          <a:p>
            <a:pPr algn="r"/>
            <a:r>
              <a:rPr lang="en-US" sz="1400" dirty="0" smtClean="0"/>
              <a:t>…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764505" y="3648285"/>
            <a:ext cx="5414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0800000">
            <a:off x="1495018" y="4236947"/>
            <a:ext cx="1031888" cy="408452"/>
          </a:xfrm>
          <a:prstGeom prst="bentConnector3">
            <a:avLst>
              <a:gd name="adj1" fmla="val 6752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 flipV="1">
            <a:off x="1497774" y="3179655"/>
            <a:ext cx="1034144" cy="851919"/>
          </a:xfrm>
          <a:prstGeom prst="bentConnector3">
            <a:avLst>
              <a:gd name="adj1" fmla="val 219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7956" y="1865554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Master</a:t>
            </a:r>
            <a:endParaRPr lang="en-US" sz="1400" dirty="0">
              <a:latin typeface="+mj-lt"/>
            </a:endParaRP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481323" y="1029712"/>
            <a:ext cx="3068182" cy="869752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</p:spTree>
    <p:extLst>
      <p:ext uri="{BB962C8B-B14F-4D97-AF65-F5344CB8AC3E}">
        <p14:creationId xmlns:p14="http://schemas.microsoft.com/office/powerpoint/2010/main" val="422488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SPI’s I/O overhead and centralized architecture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do not scale</a:t>
            </a:r>
            <a:r>
              <a:rPr lang="en-US" dirty="0"/>
              <a:t> to mm-scale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22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495022" y="2345809"/>
            <a:ext cx="1031889" cy="1476797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95022" y="2574290"/>
            <a:ext cx="1031889" cy="1445305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495021" y="2763005"/>
            <a:ext cx="1031889" cy="1473941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4159556" y="1279578"/>
            <a:ext cx="4319131" cy="311623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b="1" dirty="0">
                <a:solidFill>
                  <a:schemeClr val="accent4"/>
                </a:solidFill>
              </a:rPr>
              <a:t>SCLK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b="1" dirty="0">
                <a:solidFill>
                  <a:schemeClr val="accent1"/>
                </a:solidFill>
              </a:rPr>
              <a:t>MOSI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b="1" dirty="0">
                <a:solidFill>
                  <a:schemeClr val="accent6"/>
                </a:solidFill>
              </a:rPr>
              <a:t>MISO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b="1" dirty="0">
                <a:solidFill>
                  <a:schemeClr val="accent3"/>
                </a:solidFill>
              </a:rPr>
              <a:t>Slave Select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b="1" dirty="0">
                <a:solidFill>
                  <a:srgbClr val="FF0000"/>
                </a:solidFill>
              </a:rPr>
              <a:t>interrupt line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per slave</a:t>
            </a:r>
          </a:p>
          <a:p>
            <a:pPr marL="257175" indent="-257175">
              <a:buFont typeface="Arial" charset="0"/>
              <a:buChar char="•"/>
            </a:pPr>
            <a:endParaRPr lang="en-US" dirty="0"/>
          </a:p>
          <a:p>
            <a:pPr marL="257175" indent="-257175">
              <a:buFont typeface="Arial" charset="0"/>
              <a:buChar char="•"/>
            </a:pPr>
            <a:r>
              <a:rPr lang="en-US" b="1" dirty="0"/>
              <a:t>Key Properties</a:t>
            </a:r>
          </a:p>
          <a:p>
            <a:pPr marL="600075" lvl="2" indent="-257175">
              <a:buFont typeface="Arial" charset="0"/>
              <a:buChar char="•"/>
            </a:pPr>
            <a:r>
              <a:rPr lang="en-US" dirty="0"/>
              <a:t>One Two dedicated I/O lines </a:t>
            </a:r>
            <a:r>
              <a:rPr lang="en-US" b="1" dirty="0">
                <a:solidFill>
                  <a:srgbClr val="FF0000"/>
                </a:solidFill>
              </a:rPr>
              <a:t>per slave</a:t>
            </a:r>
          </a:p>
          <a:p>
            <a:pPr marL="600075" lvl="1" indent="-257175">
              <a:buFont typeface="Arial" charset="0"/>
              <a:buChar char="•"/>
            </a:pPr>
            <a:r>
              <a:rPr lang="en-US" dirty="0"/>
              <a:t>Master controls all communication</a:t>
            </a:r>
          </a:p>
          <a:p>
            <a:pPr marL="942975" lvl="2" indent="-257175">
              <a:buFont typeface="Arial" charset="0"/>
              <a:buChar char="•"/>
            </a:pPr>
            <a:r>
              <a:rPr lang="en-US" dirty="0"/>
              <a:t>Interrupts must be out-of-band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1495019" y="2345809"/>
            <a:ext cx="1031889" cy="1476797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495018" y="2575543"/>
            <a:ext cx="1031889" cy="1445305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495017" y="2763005"/>
            <a:ext cx="1031889" cy="1473941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1490006" y="3418888"/>
            <a:ext cx="1034153" cy="1022606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526910" y="1902980"/>
            <a:ext cx="1126672" cy="1446550"/>
            <a:chOff x="4347029" y="1321356"/>
            <a:chExt cx="1502229" cy="1928734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5594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SCLK</a:t>
              </a:r>
            </a:p>
            <a:p>
              <a:r>
                <a:rPr lang="en-US" sz="1400" dirty="0" smtClean="0"/>
                <a:t>MOSI</a:t>
              </a:r>
            </a:p>
            <a:p>
              <a:r>
                <a:rPr lang="en-US" sz="1400" dirty="0" smtClean="0"/>
                <a:t>MISO</a:t>
              </a:r>
            </a:p>
            <a:p>
              <a:r>
                <a:rPr lang="en-US" sz="1400" dirty="0" smtClean="0"/>
                <a:t>SS</a:t>
              </a:r>
            </a:p>
            <a:p>
              <a:r>
                <a:rPr lang="en-US" sz="1400" dirty="0" smtClean="0"/>
                <a:t>INT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92848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Slave 1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26911" y="3324311"/>
            <a:ext cx="1126672" cy="1446550"/>
            <a:chOff x="4347029" y="1321356"/>
            <a:chExt cx="1502229" cy="1928734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5594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SCLK</a:t>
              </a:r>
            </a:p>
            <a:p>
              <a:r>
                <a:rPr lang="en-US" sz="1400" dirty="0" smtClean="0"/>
                <a:t>MOSI</a:t>
              </a:r>
            </a:p>
            <a:p>
              <a:r>
                <a:rPr lang="en-US" sz="1400" dirty="0" smtClean="0"/>
                <a:t>MISO</a:t>
              </a:r>
            </a:p>
            <a:p>
              <a:r>
                <a:rPr lang="en-US" sz="1400" dirty="0" smtClean="0"/>
                <a:t>SS</a:t>
              </a:r>
            </a:p>
            <a:p>
              <a:r>
                <a:rPr lang="en-US" sz="1400" dirty="0" smtClean="0"/>
                <a:t>INT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3016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Slave 2</a:t>
              </a:r>
              <a:endParaRPr lang="en-US" sz="1400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1486517" y="3016297"/>
            <a:ext cx="1034153" cy="202661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8350" y="2179980"/>
            <a:ext cx="1126672" cy="24622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SCLK</a:t>
            </a:r>
          </a:p>
          <a:p>
            <a:pPr algn="r"/>
            <a:r>
              <a:rPr lang="en-US" sz="1400" dirty="0" smtClean="0"/>
              <a:t>MOSI</a:t>
            </a:r>
          </a:p>
          <a:p>
            <a:pPr algn="r"/>
            <a:r>
              <a:rPr lang="en-US" sz="1400" dirty="0" smtClean="0"/>
              <a:t>MISO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 smtClean="0"/>
              <a:t>SS0</a:t>
            </a:r>
          </a:p>
          <a:p>
            <a:pPr algn="r"/>
            <a:r>
              <a:rPr lang="en-US" sz="1400" dirty="0" smtClean="0"/>
              <a:t>SS1</a:t>
            </a:r>
          </a:p>
          <a:p>
            <a:pPr algn="r"/>
            <a:r>
              <a:rPr lang="en-US" sz="1400" dirty="0" smtClean="0"/>
              <a:t>…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 smtClean="0"/>
              <a:t>GPIO0</a:t>
            </a:r>
          </a:p>
          <a:p>
            <a:pPr algn="r"/>
            <a:r>
              <a:rPr lang="en-US" sz="1400" dirty="0" smtClean="0"/>
              <a:t>GPIO1</a:t>
            </a:r>
          </a:p>
          <a:p>
            <a:pPr algn="r"/>
            <a:r>
              <a:rPr lang="en-US" sz="1400" dirty="0" smtClean="0"/>
              <a:t>…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764505" y="3648285"/>
            <a:ext cx="5414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0800000">
            <a:off x="1495018" y="4236947"/>
            <a:ext cx="1031888" cy="408452"/>
          </a:xfrm>
          <a:prstGeom prst="bentConnector3">
            <a:avLst>
              <a:gd name="adj1" fmla="val 6752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 flipV="1">
            <a:off x="1497774" y="3179655"/>
            <a:ext cx="1034144" cy="851919"/>
          </a:xfrm>
          <a:prstGeom prst="bentConnector3">
            <a:avLst>
              <a:gd name="adj1" fmla="val 219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7956" y="1865554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Master</a:t>
            </a:r>
            <a:endParaRPr lang="en-US" sz="1400" dirty="0">
              <a:latin typeface="+mj-lt"/>
            </a:endParaRP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481323" y="1029712"/>
            <a:ext cx="3068182" cy="869752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sp>
        <p:nvSpPr>
          <p:cNvPr id="3" name="Rectangle 2"/>
          <p:cNvSpPr/>
          <p:nvPr/>
        </p:nvSpPr>
        <p:spPr>
          <a:xfrm>
            <a:off x="3848111" y="1063229"/>
            <a:ext cx="5295890" cy="4085669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036" y="1057831"/>
            <a:ext cx="3838075" cy="1848811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15179" y="2825993"/>
            <a:ext cx="1056497" cy="20116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SPI’s I/O overhead and centralized architecture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do not scale</a:t>
            </a:r>
            <a:r>
              <a:rPr lang="en-US" dirty="0"/>
              <a:t> to mm-scale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23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495022" y="2345809"/>
            <a:ext cx="1031889" cy="1476797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495022" y="2574290"/>
            <a:ext cx="1031889" cy="1445305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495021" y="2763005"/>
            <a:ext cx="1031889" cy="1473941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95019" y="2345809"/>
            <a:ext cx="1031889" cy="1476797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495018" y="2575543"/>
            <a:ext cx="1031889" cy="1445305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495017" y="2763005"/>
            <a:ext cx="1031889" cy="1473941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1490006" y="3418888"/>
            <a:ext cx="1034153" cy="1022606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526910" y="1902980"/>
            <a:ext cx="1126672" cy="1446550"/>
            <a:chOff x="4347029" y="1321356"/>
            <a:chExt cx="1502229" cy="1928734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5594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SCLK</a:t>
              </a:r>
            </a:p>
            <a:p>
              <a:r>
                <a:rPr lang="en-US" sz="1400" dirty="0" smtClean="0"/>
                <a:t>MOSI</a:t>
              </a:r>
            </a:p>
            <a:p>
              <a:r>
                <a:rPr lang="en-US" sz="1400" dirty="0" smtClean="0"/>
                <a:t>MISO</a:t>
              </a:r>
            </a:p>
            <a:p>
              <a:r>
                <a:rPr lang="en-US" sz="1400" dirty="0" smtClean="0"/>
                <a:t>SS</a:t>
              </a:r>
            </a:p>
            <a:p>
              <a:r>
                <a:rPr lang="en-US" sz="1400" dirty="0" smtClean="0"/>
                <a:t>INT</a:t>
              </a:r>
              <a:endParaRPr 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92848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Slave 1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26911" y="3324311"/>
            <a:ext cx="1126672" cy="1446550"/>
            <a:chOff x="4347029" y="1321356"/>
            <a:chExt cx="1502229" cy="1928734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55940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SCLK</a:t>
              </a:r>
            </a:p>
            <a:p>
              <a:r>
                <a:rPr lang="en-US" sz="1400" dirty="0" smtClean="0"/>
                <a:t>MOSI</a:t>
              </a:r>
            </a:p>
            <a:p>
              <a:r>
                <a:rPr lang="en-US" sz="1400" dirty="0" smtClean="0"/>
                <a:t>MISO</a:t>
              </a:r>
            </a:p>
            <a:p>
              <a:r>
                <a:rPr lang="en-US" sz="1400" dirty="0" smtClean="0"/>
                <a:t>SS</a:t>
              </a:r>
            </a:p>
            <a:p>
              <a:r>
                <a:rPr lang="en-US" sz="1400" dirty="0" smtClean="0"/>
                <a:t>INT</a:t>
              </a:r>
              <a:endParaRPr 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3016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Slave 2</a:t>
              </a:r>
              <a:endParaRPr lang="en-US" sz="1400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1486517" y="3016297"/>
            <a:ext cx="1034153" cy="202661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8350" y="2179980"/>
            <a:ext cx="1126672" cy="24622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SCLK</a:t>
            </a:r>
          </a:p>
          <a:p>
            <a:pPr algn="r"/>
            <a:r>
              <a:rPr lang="en-US" sz="1400" dirty="0" smtClean="0"/>
              <a:t>MOSI</a:t>
            </a:r>
          </a:p>
          <a:p>
            <a:pPr algn="r"/>
            <a:r>
              <a:rPr lang="en-US" sz="1400" dirty="0" smtClean="0"/>
              <a:t>MISO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 smtClean="0"/>
              <a:t>SS0</a:t>
            </a:r>
          </a:p>
          <a:p>
            <a:pPr algn="r"/>
            <a:r>
              <a:rPr lang="en-US" sz="1400" dirty="0" smtClean="0"/>
              <a:t>SS1</a:t>
            </a:r>
          </a:p>
          <a:p>
            <a:pPr algn="r"/>
            <a:r>
              <a:rPr lang="en-US" sz="1400" dirty="0" smtClean="0"/>
              <a:t>…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 smtClean="0"/>
              <a:t>GPIO0</a:t>
            </a:r>
          </a:p>
          <a:p>
            <a:pPr algn="r"/>
            <a:r>
              <a:rPr lang="en-US" sz="1400" dirty="0" smtClean="0"/>
              <a:t>GPIO1</a:t>
            </a:r>
          </a:p>
          <a:p>
            <a:pPr algn="r"/>
            <a:r>
              <a:rPr lang="en-US" sz="1400" dirty="0" smtClean="0"/>
              <a:t>…</a:t>
            </a:r>
            <a:endParaRPr lang="en-US" sz="1400" dirty="0"/>
          </a:p>
        </p:txBody>
      </p:sp>
      <p:cxnSp>
        <p:nvCxnSpPr>
          <p:cNvPr id="7" name="Elbow Connector 6"/>
          <p:cNvCxnSpPr/>
          <p:nvPr/>
        </p:nvCxnSpPr>
        <p:spPr>
          <a:xfrm rot="10800000">
            <a:off x="1495018" y="4236947"/>
            <a:ext cx="1031888" cy="408452"/>
          </a:xfrm>
          <a:prstGeom prst="bentConnector3">
            <a:avLst>
              <a:gd name="adj1" fmla="val 67528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 flipV="1">
            <a:off x="1497774" y="3179655"/>
            <a:ext cx="1034144" cy="851919"/>
          </a:xfrm>
          <a:prstGeom prst="bentConnector3">
            <a:avLst>
              <a:gd name="adj1" fmla="val 21979"/>
            </a:avLst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7956" y="1865554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Master</a:t>
            </a:r>
            <a:endParaRPr lang="en-US" sz="1400" dirty="0">
              <a:latin typeface="+mj-lt"/>
            </a:endParaRPr>
          </a:p>
        </p:txBody>
      </p: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481323" y="1029712"/>
            <a:ext cx="3068182" cy="869752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6298" y="1248835"/>
            <a:ext cx="4807465" cy="56617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>
            <a:off x="4113881" y="2016951"/>
            <a:ext cx="1" cy="4115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8805995" y="2016951"/>
            <a:ext cx="1" cy="4115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113882" y="2246319"/>
            <a:ext cx="4681798" cy="2120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51664" y="2048352"/>
            <a:ext cx="188551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 mm = 1,000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4284012" y="2738869"/>
            <a:ext cx="1" cy="4115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504700" y="2738869"/>
            <a:ext cx="1" cy="411525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4284012" y="1659232"/>
            <a:ext cx="1" cy="1458026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504700" y="1659232"/>
            <a:ext cx="1" cy="1458026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284012" y="2895916"/>
            <a:ext cx="244968" cy="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639613" y="2740026"/>
            <a:ext cx="33444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 </a:t>
            </a:r>
            <a:r>
              <a:rPr lang="el-GR" dirty="0" smtClean="0"/>
              <a:t>μ</a:t>
            </a:r>
            <a:r>
              <a:rPr lang="en-US" dirty="0" smtClean="0"/>
              <a:t>m, minimum viable bond pad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868197" y="5515330"/>
            <a:ext cx="500556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16-20 maximum I/O pins for 3D stacking</a:t>
            </a:r>
            <a:endParaRPr lang="en-US" sz="2400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76578" y="3314082"/>
            <a:ext cx="1311830" cy="213238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0036" y="1057831"/>
            <a:ext cx="3838075" cy="1848811"/>
          </a:xfrm>
          <a:prstGeom prst="rect">
            <a:avLst/>
          </a:prstGeom>
          <a:solidFill>
            <a:schemeClr val="bg1">
              <a:lumMod val="75000"/>
              <a:alpha val="7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15179" y="2825993"/>
            <a:ext cx="1056497" cy="20116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2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4458850" y="1141954"/>
            <a:ext cx="3563492" cy="1427534"/>
            <a:chOff x="5945133" y="1522606"/>
            <a:chExt cx="4751323" cy="190337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5945133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222361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102100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379328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219495" y="2430122"/>
              <a:ext cx="4476961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395812" y="2228820"/>
              <a:ext cx="0" cy="20130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>
              <a:off x="7244524" y="1522606"/>
              <a:ext cx="302575" cy="261830"/>
              <a:chOff x="9402015" y="1748577"/>
              <a:chExt cx="302575" cy="26183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290683" y="1767757"/>
              <a:ext cx="221530" cy="461063"/>
              <a:chOff x="9448174" y="1993728"/>
              <a:chExt cx="221530" cy="461063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/>
            <p:nvPr/>
          </p:nvCxnSpPr>
          <p:spPr>
            <a:xfrm>
              <a:off x="10410022" y="3389942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10687250" y="2414991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6072595" y="2765117"/>
            <a:ext cx="38535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451046" y="2033904"/>
            <a:ext cx="3168" cy="74689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452865" y="2749434"/>
            <a:ext cx="38535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 has fixed I/O requirements and a decentralized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24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0790" y="1369219"/>
            <a:ext cx="2786579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sz="1600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C, invented by Phillips in 1982</a:t>
            </a:r>
          </a:p>
          <a:p>
            <a:pPr lvl="1"/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Any-to-(m)any on one shared bus</a:t>
            </a:r>
          </a:p>
          <a:p>
            <a:pPr lvl="1"/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b="1" dirty="0" smtClean="0"/>
              <a:t>Key Properties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Fixed wire count (2)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26194" y="2129842"/>
            <a:ext cx="1126672" cy="800219"/>
            <a:chOff x="4049852" y="2493333"/>
            <a:chExt cx="1502229" cy="1066959"/>
          </a:xfrm>
        </p:grpSpPr>
        <p:sp>
          <p:nvSpPr>
            <p:cNvPr id="12" name="TextBox 11"/>
            <p:cNvSpPr txBox="1"/>
            <p:nvPr/>
          </p:nvSpPr>
          <p:spPr>
            <a:xfrm>
              <a:off x="4049852" y="2862665"/>
              <a:ext cx="1502229" cy="69762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SCL</a:t>
              </a:r>
            </a:p>
            <a:p>
              <a:pPr algn="r"/>
              <a:r>
                <a:rPr lang="en-US" sz="1400" dirty="0" smtClean="0"/>
                <a:t>SDA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7027" y="2493333"/>
              <a:ext cx="89318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Node1</a:t>
              </a:r>
              <a:endParaRPr lang="en-US" sz="1400" dirty="0">
                <a:latin typeface="+mj-lt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 flipH="1">
            <a:off x="4831316" y="2018221"/>
            <a:ext cx="3168" cy="74689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31171" y="2033904"/>
            <a:ext cx="335772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06257" y="1676494"/>
            <a:ext cx="0" cy="35741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5892792" y="1146834"/>
            <a:ext cx="226931" cy="196373"/>
            <a:chOff x="9402015" y="1748577"/>
            <a:chExt cx="302575" cy="2618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9553303" y="1753326"/>
              <a:ext cx="0" cy="25708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-2700000">
              <a:off x="9402015" y="1748577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5927410" y="1330698"/>
            <a:ext cx="166148" cy="345797"/>
            <a:chOff x="9448174" y="1993728"/>
            <a:chExt cx="221530" cy="461063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9459448" y="2407787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9459448" y="2248837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9459448" y="210425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9448174" y="232688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9459448" y="217857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9459448" y="2034259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543018" y="1993728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665180" y="2126959"/>
            <a:ext cx="1126672" cy="800219"/>
            <a:chOff x="4049852" y="2493333"/>
            <a:chExt cx="1502229" cy="1066959"/>
          </a:xfrm>
        </p:grpSpPr>
        <p:sp>
          <p:nvSpPr>
            <p:cNvPr id="103" name="TextBox 102"/>
            <p:cNvSpPr txBox="1"/>
            <p:nvPr/>
          </p:nvSpPr>
          <p:spPr>
            <a:xfrm>
              <a:off x="4049852" y="2862665"/>
              <a:ext cx="1502229" cy="69762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SCL</a:t>
              </a:r>
            </a:p>
            <a:p>
              <a:pPr algn="r"/>
              <a:r>
                <a:rPr lang="en-US" sz="1400" dirty="0" smtClean="0"/>
                <a:t>SDA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347027" y="2493333"/>
              <a:ext cx="89597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Node3</a:t>
              </a:r>
              <a:endParaRPr lang="en-US" sz="1400" dirty="0">
                <a:latin typeface="+mj-lt"/>
              </a:endParaRPr>
            </a:p>
          </p:txBody>
        </p:sp>
      </p:grpSp>
      <p:cxnSp>
        <p:nvCxnSpPr>
          <p:cNvPr id="105" name="Straight Connector 104"/>
          <p:cNvCxnSpPr/>
          <p:nvPr/>
        </p:nvCxnSpPr>
        <p:spPr>
          <a:xfrm>
            <a:off x="7803537" y="2753769"/>
            <a:ext cx="38535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8181987" y="2022556"/>
            <a:ext cx="3168" cy="74689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945924" y="2129842"/>
            <a:ext cx="1126672" cy="800219"/>
            <a:chOff x="4049852" y="2493333"/>
            <a:chExt cx="1502229" cy="1066959"/>
          </a:xfrm>
        </p:grpSpPr>
        <p:sp>
          <p:nvSpPr>
            <p:cNvPr id="51" name="TextBox 50"/>
            <p:cNvSpPr txBox="1"/>
            <p:nvPr/>
          </p:nvSpPr>
          <p:spPr>
            <a:xfrm>
              <a:off x="4049852" y="2862665"/>
              <a:ext cx="1502229" cy="69762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/>
                <a:t>SCL</a:t>
              </a:r>
            </a:p>
            <a:p>
              <a:pPr algn="r"/>
              <a:r>
                <a:rPr lang="en-US" sz="1400" dirty="0" smtClean="0"/>
                <a:t>SDA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47027" y="2493333"/>
              <a:ext cx="89597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+mj-lt"/>
                </a:rPr>
                <a:t>Node2</a:t>
              </a:r>
              <a:endParaRPr lang="en-US" sz="1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402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4458850" y="1141954"/>
            <a:ext cx="3563492" cy="1427534"/>
            <a:chOff x="5945133" y="1522606"/>
            <a:chExt cx="4751323" cy="190337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5945133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222361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102100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379328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219495" y="2430122"/>
              <a:ext cx="4476961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395812" y="2228820"/>
              <a:ext cx="0" cy="20130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>
              <a:off x="7244524" y="1522606"/>
              <a:ext cx="302575" cy="261830"/>
              <a:chOff x="9402015" y="1748577"/>
              <a:chExt cx="302575" cy="26183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290683" y="1767757"/>
              <a:ext cx="221530" cy="461063"/>
              <a:chOff x="9448174" y="1993728"/>
              <a:chExt cx="221530" cy="461063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/>
            <p:nvPr/>
          </p:nvCxnSpPr>
          <p:spPr>
            <a:xfrm>
              <a:off x="10410022" y="3389942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10687250" y="2414991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6072595" y="2765117"/>
            <a:ext cx="38535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451046" y="2033904"/>
            <a:ext cx="3168" cy="74689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452865" y="2749434"/>
            <a:ext cx="38535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has fixed I/O requirements and a decentralized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25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60791" y="1369219"/>
            <a:ext cx="2748503" cy="326350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sz="1600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C, invented by Phillips in 1982</a:t>
            </a:r>
          </a:p>
          <a:p>
            <a:pPr lvl="1"/>
            <a:r>
              <a:rPr lang="en-US" sz="1400" dirty="0" smtClean="0">
                <a:solidFill>
                  <a:schemeClr val="tx1">
                    <a:lumMod val="75000"/>
                  </a:schemeClr>
                </a:solidFill>
              </a:rPr>
              <a:t>Any-to-(m)any on one shared bus</a:t>
            </a:r>
          </a:p>
          <a:p>
            <a:pPr lvl="1"/>
            <a:endParaRPr lang="en-US" sz="14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1600" b="1" dirty="0" smtClean="0"/>
              <a:t>Key Properties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Fixed wire count (2)</a:t>
            </a:r>
          </a:p>
          <a:p>
            <a:pPr lvl="1"/>
            <a:r>
              <a:rPr lang="en-US" sz="1400" dirty="0" smtClean="0">
                <a:solidFill>
                  <a:schemeClr val="tx1"/>
                </a:solidFill>
              </a:rPr>
              <a:t>Open-collector</a:t>
            </a:r>
          </a:p>
          <a:p>
            <a:pPr lvl="2"/>
            <a:r>
              <a:rPr lang="en-US" sz="1200" dirty="0" smtClean="0">
                <a:solidFill>
                  <a:schemeClr val="tx1"/>
                </a:solidFill>
              </a:rPr>
              <a:t>Multi-master</a:t>
            </a:r>
          </a:p>
          <a:p>
            <a:pPr lvl="2"/>
            <a:r>
              <a:rPr lang="en-US" sz="1200" dirty="0" smtClean="0">
                <a:solidFill>
                  <a:schemeClr val="tx1"/>
                </a:solidFill>
              </a:rPr>
              <a:t>Flow Control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326194" y="2129842"/>
            <a:ext cx="1126672" cy="1846659"/>
            <a:chOff x="4049852" y="2493333"/>
            <a:chExt cx="1502229" cy="2462211"/>
          </a:xfrm>
        </p:grpSpPr>
        <p:sp>
          <p:nvSpPr>
            <p:cNvPr id="12" name="TextBox 11"/>
            <p:cNvSpPr txBox="1"/>
            <p:nvPr/>
          </p:nvSpPr>
          <p:spPr>
            <a:xfrm>
              <a:off x="4049852" y="2862665"/>
              <a:ext cx="1502229" cy="20928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SCL</a:t>
              </a:r>
            </a:p>
            <a:p>
              <a:pPr algn="r"/>
              <a:r>
                <a:rPr lang="en-US" sz="1200" dirty="0" smtClean="0"/>
                <a:t>SDA</a:t>
              </a:r>
            </a:p>
            <a:p>
              <a:pPr algn="r"/>
              <a:endParaRPr lang="en-US" sz="1200" dirty="0" smtClean="0"/>
            </a:p>
            <a:p>
              <a:pPr algn="r"/>
              <a:endParaRPr lang="en-US" sz="1200" dirty="0"/>
            </a:p>
            <a:p>
              <a:pPr algn="r"/>
              <a:endParaRPr lang="en-US" sz="1200" dirty="0" smtClean="0"/>
            </a:p>
            <a:p>
              <a:pPr algn="r"/>
              <a:endParaRPr lang="en-US" sz="1200" dirty="0"/>
            </a:p>
            <a:p>
              <a:pPr algn="r"/>
              <a:endParaRPr lang="en-US" sz="1200" dirty="0" smtClean="0"/>
            </a:p>
            <a:p>
              <a:pPr algn="r"/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7027" y="2493333"/>
              <a:ext cx="800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Node1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514273" y="2735407"/>
            <a:ext cx="484714" cy="787178"/>
            <a:chOff x="4685697" y="3647209"/>
            <a:chExt cx="646285" cy="104957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44571" y="3647209"/>
              <a:ext cx="0" cy="31472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936469" y="3955724"/>
              <a:ext cx="0" cy="29442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913021" y="3954379"/>
              <a:ext cx="14992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44" idx="3"/>
            </p:cNvCxnSpPr>
            <p:nvPr/>
          </p:nvCxnSpPr>
          <p:spPr>
            <a:xfrm flipH="1">
              <a:off x="5051222" y="4217324"/>
              <a:ext cx="1162" cy="34133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407" y="3665912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927674" y="4236281"/>
              <a:ext cx="120617" cy="26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54407" y="3942655"/>
              <a:ext cx="0" cy="3074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685697" y="4093481"/>
              <a:ext cx="182387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riangle 43"/>
            <p:cNvSpPr/>
            <p:nvPr/>
          </p:nvSpPr>
          <p:spPr>
            <a:xfrm rot="10800000">
              <a:off x="4971114" y="4558662"/>
              <a:ext cx="160216" cy="13811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/>
          <p:cNvCxnSpPr/>
          <p:nvPr/>
        </p:nvCxnSpPr>
        <p:spPr>
          <a:xfrm flipH="1">
            <a:off x="4831316" y="2018221"/>
            <a:ext cx="3168" cy="74689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31171" y="2033904"/>
            <a:ext cx="335772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006257" y="1676494"/>
            <a:ext cx="0" cy="35741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5892792" y="1146834"/>
            <a:ext cx="226931" cy="196373"/>
            <a:chOff x="9402015" y="1748577"/>
            <a:chExt cx="302575" cy="2618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9553303" y="1753326"/>
              <a:ext cx="0" cy="25708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-2700000">
              <a:off x="9402015" y="1748577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5927410" y="1330698"/>
            <a:ext cx="166148" cy="345797"/>
            <a:chOff x="9448174" y="1993728"/>
            <a:chExt cx="221530" cy="461063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9459448" y="2407787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9459448" y="2248837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9459448" y="210425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9448174" y="232688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9459448" y="217857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9459448" y="2034259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543018" y="1993728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6665180" y="2126959"/>
            <a:ext cx="1126672" cy="1846659"/>
            <a:chOff x="4049852" y="2493333"/>
            <a:chExt cx="1502229" cy="2462211"/>
          </a:xfrm>
        </p:grpSpPr>
        <p:sp>
          <p:nvSpPr>
            <p:cNvPr id="103" name="TextBox 102"/>
            <p:cNvSpPr txBox="1"/>
            <p:nvPr/>
          </p:nvSpPr>
          <p:spPr>
            <a:xfrm>
              <a:off x="4049852" y="2862665"/>
              <a:ext cx="1502229" cy="20928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SCL</a:t>
              </a:r>
            </a:p>
            <a:p>
              <a:pPr algn="r"/>
              <a:r>
                <a:rPr lang="en-US" sz="1200" dirty="0" smtClean="0"/>
                <a:t>SDA</a:t>
              </a:r>
            </a:p>
            <a:p>
              <a:pPr algn="r"/>
              <a:endParaRPr lang="en-US" sz="1200" dirty="0" smtClean="0"/>
            </a:p>
            <a:p>
              <a:pPr algn="r"/>
              <a:endParaRPr lang="en-US" sz="1200" dirty="0"/>
            </a:p>
            <a:p>
              <a:pPr algn="r"/>
              <a:endParaRPr lang="en-US" sz="1200" dirty="0" smtClean="0"/>
            </a:p>
            <a:p>
              <a:pPr algn="r"/>
              <a:endParaRPr lang="en-US" sz="1200" dirty="0"/>
            </a:p>
            <a:p>
              <a:pPr algn="r"/>
              <a:endParaRPr lang="en-US" sz="1200" dirty="0" smtClean="0"/>
            </a:p>
            <a:p>
              <a:pPr algn="r"/>
              <a:endParaRPr lang="en-US" sz="1200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347027" y="2493333"/>
              <a:ext cx="800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Node3</a:t>
              </a:r>
              <a:endParaRPr lang="en-US" sz="1200" dirty="0">
                <a:latin typeface="+mj-lt"/>
              </a:endParaRPr>
            </a:p>
          </p:txBody>
        </p:sp>
      </p:grpSp>
      <p:cxnSp>
        <p:nvCxnSpPr>
          <p:cNvPr id="105" name="Straight Connector 104"/>
          <p:cNvCxnSpPr/>
          <p:nvPr/>
        </p:nvCxnSpPr>
        <p:spPr>
          <a:xfrm>
            <a:off x="7803537" y="2753769"/>
            <a:ext cx="38535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8181987" y="2022556"/>
            <a:ext cx="3168" cy="74689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945924" y="2129842"/>
            <a:ext cx="1126672" cy="1846659"/>
            <a:chOff x="4049852" y="2493333"/>
            <a:chExt cx="1502229" cy="2462211"/>
          </a:xfrm>
        </p:grpSpPr>
        <p:sp>
          <p:nvSpPr>
            <p:cNvPr id="51" name="TextBox 50"/>
            <p:cNvSpPr txBox="1"/>
            <p:nvPr/>
          </p:nvSpPr>
          <p:spPr>
            <a:xfrm>
              <a:off x="4049852" y="2862665"/>
              <a:ext cx="1502229" cy="209287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/>
                <a:t>SCL</a:t>
              </a:r>
            </a:p>
            <a:p>
              <a:pPr algn="r"/>
              <a:r>
                <a:rPr lang="en-US" sz="1200" dirty="0" smtClean="0"/>
                <a:t>SDA</a:t>
              </a:r>
            </a:p>
            <a:p>
              <a:pPr algn="r"/>
              <a:endParaRPr lang="en-US" sz="1200" dirty="0" smtClean="0"/>
            </a:p>
            <a:p>
              <a:pPr algn="r"/>
              <a:endParaRPr lang="en-US" sz="1200" dirty="0"/>
            </a:p>
            <a:p>
              <a:pPr algn="r"/>
              <a:endParaRPr lang="en-US" sz="1200" dirty="0" smtClean="0"/>
            </a:p>
            <a:p>
              <a:pPr algn="r"/>
              <a:endParaRPr lang="en-US" sz="1200" dirty="0"/>
            </a:p>
            <a:p>
              <a:pPr algn="r"/>
              <a:endParaRPr lang="en-US" sz="1200" dirty="0" smtClean="0"/>
            </a:p>
            <a:p>
              <a:pPr algn="r"/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47027" y="2493333"/>
              <a:ext cx="800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+mj-lt"/>
                </a:rPr>
                <a:t>Node2</a:t>
              </a:r>
              <a:endParaRPr lang="en-US" sz="1200" dirty="0">
                <a:latin typeface="+mj-l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5094824" y="2731038"/>
            <a:ext cx="484714" cy="787178"/>
            <a:chOff x="4685697" y="3647209"/>
            <a:chExt cx="646285" cy="1049570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5044571" y="3647209"/>
              <a:ext cx="0" cy="31472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936469" y="3955724"/>
              <a:ext cx="0" cy="29442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913021" y="3954379"/>
              <a:ext cx="14992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5051222" y="4217324"/>
              <a:ext cx="1162" cy="34133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029407" y="3665912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927674" y="4236281"/>
              <a:ext cx="120617" cy="26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854407" y="3942655"/>
              <a:ext cx="0" cy="3074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685697" y="4093481"/>
              <a:ext cx="182387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riangle 121"/>
            <p:cNvSpPr/>
            <p:nvPr/>
          </p:nvSpPr>
          <p:spPr>
            <a:xfrm rot="10800000">
              <a:off x="4971114" y="4558662"/>
              <a:ext cx="160216" cy="13811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6832664" y="2735407"/>
            <a:ext cx="484714" cy="787178"/>
            <a:chOff x="4685697" y="3647209"/>
            <a:chExt cx="646285" cy="1049570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5044571" y="3647209"/>
              <a:ext cx="0" cy="31472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4936469" y="3955724"/>
              <a:ext cx="0" cy="29442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4913021" y="3954379"/>
              <a:ext cx="14992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>
              <a:off x="5051222" y="4217324"/>
              <a:ext cx="1162" cy="34133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029407" y="3665912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4927674" y="4236281"/>
              <a:ext cx="120617" cy="26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854407" y="3942655"/>
              <a:ext cx="0" cy="3074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685697" y="4093481"/>
              <a:ext cx="182387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riangle 131"/>
            <p:cNvSpPr/>
            <p:nvPr/>
          </p:nvSpPr>
          <p:spPr>
            <a:xfrm rot="10800000">
              <a:off x="4971114" y="4558662"/>
              <a:ext cx="160216" cy="13811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057831" y="4314984"/>
            <a:ext cx="317359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Open-collector (aka wired-AND)</a:t>
            </a:r>
          </a:p>
        </p:txBody>
      </p:sp>
    </p:spTree>
    <p:extLst>
      <p:ext uri="{BB962C8B-B14F-4D97-AF65-F5344CB8AC3E}">
        <p14:creationId xmlns:p14="http://schemas.microsoft.com/office/powerpoint/2010/main" val="82912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is the energy costs of running an open-collector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26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642057" y="1832634"/>
            <a:ext cx="310133" cy="2010652"/>
            <a:chOff x="2189408" y="2443512"/>
            <a:chExt cx="413511" cy="2680869"/>
          </a:xfrm>
        </p:grpSpPr>
        <p:grpSp>
          <p:nvGrpSpPr>
            <p:cNvPr id="5" name="Group 4"/>
            <p:cNvGrpSpPr/>
            <p:nvPr/>
          </p:nvGrpSpPr>
          <p:grpSpPr>
            <a:xfrm>
              <a:off x="2269055" y="2443512"/>
              <a:ext cx="302575" cy="261830"/>
              <a:chOff x="9402015" y="1748577"/>
              <a:chExt cx="302575" cy="26183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315214" y="2688663"/>
              <a:ext cx="221530" cy="461063"/>
              <a:chOff x="9448174" y="1993728"/>
              <a:chExt cx="221530" cy="46106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/>
            <p:cNvCxnSpPr/>
            <p:nvPr/>
          </p:nvCxnSpPr>
          <p:spPr>
            <a:xfrm>
              <a:off x="2444750" y="3149726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40526" y="4236788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 rot="10800000">
              <a:off x="2278133" y="4844394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396075" y="3710096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396075" y="4156257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>
            <a:xfrm flipH="1">
              <a:off x="2189408" y="3785977"/>
              <a:ext cx="219686" cy="36790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910225" y="4171850"/>
            <a:ext cx="1708040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dirty="0"/>
              <a:t>Send a “1”: 0 J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448569" y="1837468"/>
            <a:ext cx="250398" cy="2010652"/>
            <a:chOff x="6123076" y="2449957"/>
            <a:chExt cx="333864" cy="2680869"/>
          </a:xfrm>
        </p:grpSpPr>
        <p:grpSp>
          <p:nvGrpSpPr>
            <p:cNvPr id="27" name="Group 26"/>
            <p:cNvGrpSpPr/>
            <p:nvPr/>
          </p:nvGrpSpPr>
          <p:grpSpPr>
            <a:xfrm>
              <a:off x="6123076" y="2449957"/>
              <a:ext cx="302575" cy="261830"/>
              <a:chOff x="9402015" y="1748577"/>
              <a:chExt cx="302575" cy="26183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169235" y="2695108"/>
              <a:ext cx="221530" cy="461063"/>
              <a:chOff x="9448174" y="1993728"/>
              <a:chExt cx="221530" cy="4610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6298771" y="3156171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294547" y="4243233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 rot="10800000">
              <a:off x="6132154" y="4850839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250096" y="3716541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50096" y="4162702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1" idx="4"/>
              <a:endCxn id="42" idx="0"/>
            </p:cNvCxnSpPr>
            <p:nvPr/>
          </p:nvCxnSpPr>
          <p:spPr>
            <a:xfrm>
              <a:off x="6294546" y="3805441"/>
              <a:ext cx="0" cy="35726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3407309" y="1555635"/>
            <a:ext cx="1177245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V</a:t>
            </a:r>
            <a:r>
              <a:rPr lang="en-US" b="1" baseline="-25000" dirty="0" smtClean="0">
                <a:solidFill>
                  <a:srgbClr val="C0504D"/>
                </a:solidFill>
              </a:rPr>
              <a:t>DD</a:t>
            </a:r>
            <a:r>
              <a:rPr lang="en-US" b="1" dirty="0" smtClean="0">
                <a:solidFill>
                  <a:srgbClr val="C0504D"/>
                </a:solidFill>
              </a:rPr>
              <a:t> = 1.2 V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98243" y="4171850"/>
            <a:ext cx="2122516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dirty="0"/>
              <a:t>Send a “0”: 174 </a:t>
            </a:r>
            <a:r>
              <a:rPr lang="en-US" sz="2100" dirty="0" err="1"/>
              <a:t>pJ</a:t>
            </a:r>
            <a:endParaRPr lang="en-US" sz="2100" dirty="0"/>
          </a:p>
        </p:txBody>
      </p:sp>
      <p:sp>
        <p:nvSpPr>
          <p:cNvPr id="88" name="TextBox 87"/>
          <p:cNvSpPr txBox="1"/>
          <p:nvPr/>
        </p:nvSpPr>
        <p:spPr>
          <a:xfrm>
            <a:off x="4094879" y="1230994"/>
            <a:ext cx="1100301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b="1" smtClean="0">
                <a:solidFill>
                  <a:srgbClr val="C0504D"/>
                </a:solidFill>
              </a:rPr>
              <a:t>@400 kHz</a:t>
            </a:r>
            <a:endParaRPr lang="en-US" b="1" dirty="0">
              <a:solidFill>
                <a:srgbClr val="C0504D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3203333" y="3678743"/>
            <a:ext cx="1397025" cy="564618"/>
            <a:chOff x="4271109" y="4904990"/>
            <a:chExt cx="1862700" cy="752824"/>
          </a:xfrm>
        </p:grpSpPr>
        <p:sp>
          <p:nvSpPr>
            <p:cNvPr id="90" name="TextBox 89"/>
            <p:cNvSpPr txBox="1"/>
            <p:nvPr/>
          </p:nvSpPr>
          <p:spPr>
            <a:xfrm>
              <a:off x="4271109" y="4904990"/>
              <a:ext cx="18627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504D"/>
                  </a:solidFill>
                </a:rPr>
                <a:t>80% V</a:t>
              </a:r>
              <a:r>
                <a:rPr lang="en-US" b="1" baseline="-25000" dirty="0" smtClean="0">
                  <a:solidFill>
                    <a:srgbClr val="C0504D"/>
                  </a:solidFill>
                </a:rPr>
                <a:t>DD</a:t>
              </a:r>
              <a:r>
                <a:rPr lang="en-US" b="1" dirty="0" smtClean="0">
                  <a:solidFill>
                    <a:srgbClr val="C0504D"/>
                  </a:solidFill>
                </a:rPr>
                <a:t> as 1</a:t>
              </a:r>
              <a:endParaRPr lang="en-US" b="1" dirty="0">
                <a:solidFill>
                  <a:srgbClr val="C0504D"/>
                </a:solidFill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4722470" y="5274322"/>
              <a:ext cx="1147154" cy="383492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4684931" y="2137672"/>
            <a:ext cx="1241040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R = 15.5 kΩ</a:t>
            </a:r>
          </a:p>
          <a:p>
            <a:pPr algn="ctr"/>
            <a:r>
              <a:rPr lang="en-US" dirty="0" smtClean="0">
                <a:solidFill>
                  <a:srgbClr val="C0504D"/>
                </a:solidFill>
              </a:rPr>
              <a:t>(“the best”)</a:t>
            </a:r>
            <a:endParaRPr lang="en-US" dirty="0">
              <a:solidFill>
                <a:srgbClr val="C0504D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988001" y="1524868"/>
            <a:ext cx="1969653" cy="406227"/>
            <a:chOff x="4164134" y="4855797"/>
            <a:chExt cx="2626204" cy="541635"/>
          </a:xfrm>
        </p:grpSpPr>
        <p:sp>
          <p:nvSpPr>
            <p:cNvPr id="53" name="TextBox 52"/>
            <p:cNvSpPr txBox="1"/>
            <p:nvPr/>
          </p:nvSpPr>
          <p:spPr>
            <a:xfrm>
              <a:off x="4271109" y="4904990"/>
              <a:ext cx="251922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504D"/>
                  </a:solidFill>
                </a:rPr>
                <a:t>No setup, no hold</a:t>
              </a:r>
              <a:endParaRPr lang="en-US" b="1" dirty="0">
                <a:solidFill>
                  <a:srgbClr val="C0504D"/>
                </a:solidFill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H="1" flipV="1">
              <a:off x="4164134" y="4855797"/>
              <a:ext cx="106975" cy="233859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520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88" grpId="0"/>
      <p:bldP spid="5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is the energy costs of running an open-collector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27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642057" y="1832634"/>
            <a:ext cx="310133" cy="2010652"/>
            <a:chOff x="2189408" y="2443512"/>
            <a:chExt cx="413511" cy="2680869"/>
          </a:xfrm>
        </p:grpSpPr>
        <p:grpSp>
          <p:nvGrpSpPr>
            <p:cNvPr id="5" name="Group 4"/>
            <p:cNvGrpSpPr/>
            <p:nvPr/>
          </p:nvGrpSpPr>
          <p:grpSpPr>
            <a:xfrm>
              <a:off x="2269055" y="2443512"/>
              <a:ext cx="302575" cy="261830"/>
              <a:chOff x="9402015" y="1748577"/>
              <a:chExt cx="302575" cy="26183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315214" y="2688663"/>
              <a:ext cx="221530" cy="461063"/>
              <a:chOff x="9448174" y="1993728"/>
              <a:chExt cx="221530" cy="46106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/>
            <p:cNvCxnSpPr/>
            <p:nvPr/>
          </p:nvCxnSpPr>
          <p:spPr>
            <a:xfrm>
              <a:off x="2444750" y="3149726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40526" y="4236788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 rot="10800000">
              <a:off x="2278133" y="4844394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396075" y="3710096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396075" y="4156257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>
            <a:xfrm flipH="1">
              <a:off x="2189408" y="3785977"/>
              <a:ext cx="219686" cy="36790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910225" y="4171850"/>
            <a:ext cx="1708040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dirty="0"/>
              <a:t>Send a “1”: 0 J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448569" y="1837468"/>
            <a:ext cx="250398" cy="2010652"/>
            <a:chOff x="6123076" y="2449957"/>
            <a:chExt cx="333864" cy="2680869"/>
          </a:xfrm>
        </p:grpSpPr>
        <p:grpSp>
          <p:nvGrpSpPr>
            <p:cNvPr id="27" name="Group 26"/>
            <p:cNvGrpSpPr/>
            <p:nvPr/>
          </p:nvGrpSpPr>
          <p:grpSpPr>
            <a:xfrm>
              <a:off x="6123076" y="2449957"/>
              <a:ext cx="302575" cy="261830"/>
              <a:chOff x="9402015" y="1748577"/>
              <a:chExt cx="302575" cy="26183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169235" y="2695108"/>
              <a:ext cx="221530" cy="461063"/>
              <a:chOff x="9448174" y="1993728"/>
              <a:chExt cx="221530" cy="4610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6298771" y="3156171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294547" y="4243233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 rot="10800000">
              <a:off x="6132154" y="4850839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250096" y="3716541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50096" y="4162702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1" idx="4"/>
              <a:endCxn id="42" idx="0"/>
            </p:cNvCxnSpPr>
            <p:nvPr/>
          </p:nvCxnSpPr>
          <p:spPr>
            <a:xfrm>
              <a:off x="6294546" y="3805441"/>
              <a:ext cx="0" cy="35726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3407309" y="1555635"/>
            <a:ext cx="1177245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V</a:t>
            </a:r>
            <a:r>
              <a:rPr lang="en-US" b="1" baseline="-25000" dirty="0" smtClean="0">
                <a:solidFill>
                  <a:srgbClr val="C0504D"/>
                </a:solidFill>
              </a:rPr>
              <a:t>DD</a:t>
            </a:r>
            <a:r>
              <a:rPr lang="en-US" b="1" dirty="0" smtClean="0">
                <a:solidFill>
                  <a:srgbClr val="C0504D"/>
                </a:solidFill>
              </a:rPr>
              <a:t> = 1.2 V</a:t>
            </a:r>
            <a:endParaRPr lang="en-US" b="1" dirty="0">
              <a:solidFill>
                <a:srgbClr val="C0504D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84931" y="2137672"/>
            <a:ext cx="1241040" cy="62324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R = 15.5 kΩ</a:t>
            </a:r>
          </a:p>
          <a:p>
            <a:pPr algn="ctr"/>
            <a:r>
              <a:rPr lang="en-US" dirty="0" smtClean="0">
                <a:solidFill>
                  <a:srgbClr val="C0504D"/>
                </a:solidFill>
              </a:rPr>
              <a:t>(“the best”)</a:t>
            </a:r>
            <a:endParaRPr lang="en-US" dirty="0">
              <a:solidFill>
                <a:srgbClr val="C0504D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98243" y="4171850"/>
            <a:ext cx="2122516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dirty="0"/>
              <a:t>Send a “0”: 174 </a:t>
            </a:r>
            <a:r>
              <a:rPr lang="en-US" sz="2100" dirty="0" err="1"/>
              <a:t>pJ</a:t>
            </a:r>
            <a:endParaRPr lang="en-US" sz="2100" dirty="0"/>
          </a:p>
        </p:txBody>
      </p:sp>
      <p:sp>
        <p:nvSpPr>
          <p:cNvPr id="87" name="TextBox 86"/>
          <p:cNvSpPr txBox="1"/>
          <p:nvPr/>
        </p:nvSpPr>
        <p:spPr>
          <a:xfrm>
            <a:off x="6321008" y="4171801"/>
            <a:ext cx="2077676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dirty="0"/>
              <a:t>SCL Alone: </a:t>
            </a:r>
            <a:r>
              <a:rPr lang="en-US" sz="2100" b="1" dirty="0">
                <a:solidFill>
                  <a:srgbClr val="FF0000"/>
                </a:solidFill>
              </a:rPr>
              <a:t>70 </a:t>
            </a:r>
            <a:r>
              <a:rPr lang="el-GR" sz="2100" b="1" dirty="0">
                <a:solidFill>
                  <a:srgbClr val="FF0000"/>
                </a:solidFill>
              </a:rPr>
              <a:t>μ</a:t>
            </a:r>
            <a:r>
              <a:rPr lang="en-US" sz="2100" b="1" dirty="0">
                <a:solidFill>
                  <a:srgbClr val="FF0000"/>
                </a:solidFill>
              </a:rPr>
              <a:t>W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094879" y="1230994"/>
            <a:ext cx="1100301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@400 kHz</a:t>
            </a:r>
            <a:endParaRPr lang="en-US" b="1" dirty="0">
              <a:solidFill>
                <a:srgbClr val="C0504D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3203333" y="3678743"/>
            <a:ext cx="1397025" cy="564618"/>
            <a:chOff x="4271109" y="4904990"/>
            <a:chExt cx="1862700" cy="752824"/>
          </a:xfrm>
        </p:grpSpPr>
        <p:sp>
          <p:nvSpPr>
            <p:cNvPr id="75" name="TextBox 74"/>
            <p:cNvSpPr txBox="1"/>
            <p:nvPr/>
          </p:nvSpPr>
          <p:spPr>
            <a:xfrm>
              <a:off x="4271109" y="4904990"/>
              <a:ext cx="186270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C0504D"/>
                  </a:solidFill>
                </a:rPr>
                <a:t>80% V</a:t>
              </a:r>
              <a:r>
                <a:rPr lang="en-US" b="1" baseline="-25000" smtClean="0">
                  <a:solidFill>
                    <a:srgbClr val="C0504D"/>
                  </a:solidFill>
                </a:rPr>
                <a:t>DD</a:t>
              </a:r>
              <a:r>
                <a:rPr lang="en-US" b="1" smtClean="0">
                  <a:solidFill>
                    <a:srgbClr val="C0504D"/>
                  </a:solidFill>
                </a:rPr>
                <a:t> as 1</a:t>
              </a:r>
              <a:endParaRPr lang="en-US" b="1" dirty="0">
                <a:solidFill>
                  <a:srgbClr val="C0504D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4722470" y="5274322"/>
              <a:ext cx="1147154" cy="383492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7109438" y="1232000"/>
            <a:ext cx="1100301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@400 kHz</a:t>
            </a:r>
            <a:endParaRPr lang="en-US" b="1" dirty="0">
              <a:solidFill>
                <a:srgbClr val="C0504D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4988001" y="1524867"/>
            <a:ext cx="1969652" cy="406226"/>
            <a:chOff x="4164135" y="4855798"/>
            <a:chExt cx="2626203" cy="541634"/>
          </a:xfrm>
        </p:grpSpPr>
        <p:sp>
          <p:nvSpPr>
            <p:cNvPr id="73" name="TextBox 72"/>
            <p:cNvSpPr txBox="1"/>
            <p:nvPr/>
          </p:nvSpPr>
          <p:spPr>
            <a:xfrm>
              <a:off x="4271109" y="4904990"/>
              <a:ext cx="2519229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504D"/>
                  </a:solidFill>
                </a:rPr>
                <a:t>No setup, no hold</a:t>
              </a:r>
              <a:endParaRPr lang="en-US" b="1" dirty="0">
                <a:solidFill>
                  <a:srgbClr val="C0504D"/>
                </a:solidFill>
              </a:endParaRPr>
            </a:p>
          </p:txBody>
        </p:sp>
        <p:cxnSp>
          <p:nvCxnSpPr>
            <p:cNvPr id="74" name="Straight Arrow Connector 73"/>
            <p:cNvCxnSpPr>
              <a:stCxn id="73" idx="1"/>
            </p:cNvCxnSpPr>
            <p:nvPr/>
          </p:nvCxnSpPr>
          <p:spPr>
            <a:xfrm flipH="1" flipV="1">
              <a:off x="4164135" y="4855798"/>
              <a:ext cx="106973" cy="295413"/>
            </a:xfrm>
            <a:prstGeom prst="straightConnector1">
              <a:avLst/>
            </a:prstGeom>
            <a:ln w="31750">
              <a:solidFill>
                <a:srgbClr val="C050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6321007" y="2648834"/>
            <a:ext cx="2546162" cy="254386"/>
            <a:chOff x="8428010" y="3531779"/>
            <a:chExt cx="3394882" cy="339181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8428010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8727440" y="3565746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rot="16200000">
              <a:off x="9037893" y="3556219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9341830" y="3550833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 rot="16200000">
              <a:off x="9652283" y="3541306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962370" y="3550833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 rot="16200000">
              <a:off x="10272823" y="3541306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10582544" y="3546179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 rot="16200000">
              <a:off x="10892997" y="3536652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11202352" y="3557489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 rot="16200000">
              <a:off x="11512805" y="3547962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321008" y="2663125"/>
            <a:ext cx="2548683" cy="238125"/>
            <a:chOff x="8428010" y="3551346"/>
            <a:chExt cx="3398244" cy="31750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8428010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732810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1508754" y="386012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8577235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8885210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9037610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9342410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>
              <a:off x="9186835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9494810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9653561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9958361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5400000">
              <a:off x="9802786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5400000">
              <a:off x="10125246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0283997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0588797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>
              <a:off x="10433222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741197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0893597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11198397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>
              <a:off x="11042822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5400000">
              <a:off x="11350797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Picture 1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7322" y="1121070"/>
            <a:ext cx="491490" cy="49149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478296" y="1937764"/>
            <a:ext cx="166148" cy="345797"/>
            <a:chOff x="9971061" y="2583685"/>
            <a:chExt cx="221530" cy="461063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9982335" y="2997744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9982335" y="283879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9982335" y="2694212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9971061" y="2916841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9982335" y="2768532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9982335" y="2624216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0065905" y="2583685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7797358" y="1973910"/>
            <a:ext cx="103083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b="1" smtClean="0">
                <a:solidFill>
                  <a:srgbClr val="C0504D"/>
                </a:solidFill>
              </a:rPr>
              <a:t>Bigger R?</a:t>
            </a:r>
            <a:endParaRPr lang="en-US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28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problem is the energy costs of running an open-collector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28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910225" y="1230994"/>
            <a:ext cx="13872225" cy="3733390"/>
            <a:chOff x="1213633" y="1641325"/>
            <a:chExt cx="18496299" cy="4977853"/>
          </a:xfrm>
        </p:grpSpPr>
        <p:grpSp>
          <p:nvGrpSpPr>
            <p:cNvPr id="20" name="Group 19"/>
            <p:cNvGrpSpPr/>
            <p:nvPr/>
          </p:nvGrpSpPr>
          <p:grpSpPr>
            <a:xfrm>
              <a:off x="1213633" y="1641325"/>
              <a:ext cx="18496299" cy="4977853"/>
              <a:chOff x="1213633" y="1641325"/>
              <a:chExt cx="18496299" cy="497785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9408" y="2443512"/>
                <a:ext cx="413511" cy="2680869"/>
                <a:chOff x="2189408" y="2443512"/>
                <a:chExt cx="413511" cy="2680869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2269055" y="2443512"/>
                  <a:ext cx="302575" cy="261830"/>
                  <a:chOff x="9402015" y="1748577"/>
                  <a:chExt cx="302575" cy="261830"/>
                </a:xfrm>
              </p:grpSpPr>
              <p:cxnSp>
                <p:nvCxnSpPr>
                  <p:cNvPr id="6" name="Straight Connector 5"/>
                  <p:cNvCxnSpPr/>
                  <p:nvPr/>
                </p:nvCxnSpPr>
                <p:spPr>
                  <a:xfrm>
                    <a:off x="9553303" y="1753326"/>
                    <a:ext cx="0" cy="257081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/>
                  <p:cNvCxnSpPr/>
                  <p:nvPr/>
                </p:nvCxnSpPr>
                <p:spPr>
                  <a:xfrm rot="-2700000">
                    <a:off x="9402015" y="1748577"/>
                    <a:ext cx="302575" cy="0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2315214" y="2688663"/>
                  <a:ext cx="221530" cy="461063"/>
                  <a:chOff x="9448174" y="1993728"/>
                  <a:chExt cx="221530" cy="461063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9459448" y="2407787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9459448" y="2248837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9459448" y="210425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9448174" y="2326884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H="1">
                    <a:off x="9459448" y="217857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9459448" y="2034259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9543018" y="1993728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2444750" y="3149726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40526" y="4236788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riangle 18"/>
                <p:cNvSpPr/>
                <p:nvPr/>
              </p:nvSpPr>
              <p:spPr>
                <a:xfrm rot="10800000">
                  <a:off x="2278133" y="4844394"/>
                  <a:ext cx="324786" cy="279987"/>
                </a:xfrm>
                <a:prstGeom prst="triangl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396075" y="3710096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396075" y="4156257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22"/>
                <p:cNvCxnSpPr>
                  <a:stCxn id="21" idx="3"/>
                </p:cNvCxnSpPr>
                <p:nvPr/>
              </p:nvCxnSpPr>
              <p:spPr>
                <a:xfrm flipH="1">
                  <a:off x="2189408" y="3785977"/>
                  <a:ext cx="219686" cy="367903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1213633" y="5562467"/>
                <a:ext cx="2338941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Send a “1”: 0 J</a:t>
                </a: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5931425" y="2449957"/>
                <a:ext cx="333864" cy="2680869"/>
                <a:chOff x="6123076" y="2449957"/>
                <a:chExt cx="333864" cy="268086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123076" y="2449957"/>
                  <a:ext cx="302575" cy="261830"/>
                  <a:chOff x="9402015" y="1748577"/>
                  <a:chExt cx="302575" cy="261830"/>
                </a:xfrm>
              </p:grpSpPr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9553303" y="1753326"/>
                    <a:ext cx="0" cy="257081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 rot="-2700000">
                    <a:off x="9402015" y="1748577"/>
                    <a:ext cx="302575" cy="0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6169235" y="2695108"/>
                  <a:ext cx="221530" cy="461063"/>
                  <a:chOff x="9448174" y="1993728"/>
                  <a:chExt cx="221530" cy="461063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9459448" y="2407787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9459448" y="2248837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9459448" y="210425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>
                    <a:off x="9448174" y="2326884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/>
                  <p:cNvCxnSpPr/>
                  <p:nvPr/>
                </p:nvCxnSpPr>
                <p:spPr>
                  <a:xfrm flipH="1">
                    <a:off x="9459448" y="217857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/>
                  <p:cNvCxnSpPr/>
                  <p:nvPr/>
                </p:nvCxnSpPr>
                <p:spPr>
                  <a:xfrm flipH="1">
                    <a:off x="9459448" y="2034259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/>
                  <p:nvPr/>
                </p:nvCxnSpPr>
                <p:spPr>
                  <a:xfrm>
                    <a:off x="9543018" y="1993728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98771" y="3156171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6294547" y="4243233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riangle 39"/>
                <p:cNvSpPr/>
                <p:nvPr/>
              </p:nvSpPr>
              <p:spPr>
                <a:xfrm rot="10800000">
                  <a:off x="6132154" y="4850839"/>
                  <a:ext cx="324786" cy="279987"/>
                </a:xfrm>
                <a:prstGeom prst="triangl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250096" y="3716541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6250096" y="4162702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/>
                <p:cNvCxnSpPr>
                  <a:stCxn id="41" idx="4"/>
                  <a:endCxn id="42" idx="0"/>
                </p:cNvCxnSpPr>
                <p:nvPr/>
              </p:nvCxnSpPr>
              <p:spPr>
                <a:xfrm>
                  <a:off x="6294546" y="3805441"/>
                  <a:ext cx="0" cy="357261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/>
              <p:cNvSpPr txBox="1"/>
              <p:nvPr/>
            </p:nvSpPr>
            <p:spPr>
              <a:xfrm>
                <a:off x="4543080" y="2074180"/>
                <a:ext cx="163121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504D"/>
                    </a:solidFill>
                  </a:rPr>
                  <a:t>V</a:t>
                </a:r>
                <a:r>
                  <a:rPr lang="en-US" b="1" baseline="-25000" dirty="0" smtClean="0">
                    <a:solidFill>
                      <a:srgbClr val="C0504D"/>
                    </a:solidFill>
                  </a:rPr>
                  <a:t>DD</a:t>
                </a:r>
                <a:r>
                  <a:rPr lang="en-US" b="1" dirty="0" smtClean="0">
                    <a:solidFill>
                      <a:srgbClr val="C0504D"/>
                    </a:solidFill>
                  </a:rPr>
                  <a:t> = 1.2 V</a:t>
                </a:r>
                <a:endParaRPr lang="en-US" b="1" dirty="0">
                  <a:solidFill>
                    <a:srgbClr val="C0504D"/>
                  </a:solidFill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530990" y="5562467"/>
                <a:ext cx="2891577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Send a “0”: 174 </a:t>
                </a:r>
                <a:r>
                  <a:rPr lang="en-US" sz="2100" dirty="0" err="1"/>
                  <a:t>pJ</a:t>
                </a:r>
                <a:endParaRPr lang="en-US" sz="2100" dirty="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428010" y="3551346"/>
                <a:ext cx="3398244" cy="317500"/>
                <a:chOff x="6096000" y="3808900"/>
                <a:chExt cx="3398244" cy="317500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096000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400800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9176744" y="4117676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5400000">
                  <a:off x="6245225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>
                  <a:off x="6553200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705600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7010400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5400000">
                  <a:off x="6854825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7162800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7321551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7626351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7470776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rot="5400000">
                  <a:off x="7793236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951987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8256787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rot="5400000">
                  <a:off x="8101212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rot="5400000">
                  <a:off x="8409187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8561587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8866387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5400000">
                  <a:off x="8710812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5400000">
                  <a:off x="9018787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8428010" y="5562400"/>
                <a:ext cx="2831789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dirty="0"/>
                  <a:t>SCL Alone: </a:t>
                </a:r>
                <a:r>
                  <a:rPr lang="en-US" sz="2100" b="1" dirty="0">
                    <a:solidFill>
                      <a:srgbClr val="FF0000"/>
                    </a:solidFill>
                  </a:rPr>
                  <a:t>70 </a:t>
                </a:r>
                <a:r>
                  <a:rPr lang="el-GR" sz="2100" b="1" dirty="0">
                    <a:solidFill>
                      <a:srgbClr val="FF0000"/>
                    </a:solidFill>
                  </a:rPr>
                  <a:t>μ</a:t>
                </a:r>
                <a:r>
                  <a:rPr lang="en-US" sz="2100" b="1" dirty="0">
                    <a:solidFill>
                      <a:srgbClr val="FF0000"/>
                    </a:solidFill>
                  </a:rPr>
                  <a:t>W</a:t>
                </a: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459838" y="1641325"/>
                <a:ext cx="15286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504D"/>
                    </a:solidFill>
                  </a:rPr>
                  <a:t>@400 kHz</a:t>
                </a:r>
                <a:endParaRPr lang="en-US" b="1" dirty="0">
                  <a:solidFill>
                    <a:srgbClr val="C0504D"/>
                  </a:solidFill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271109" y="4904990"/>
                <a:ext cx="1862700" cy="752824"/>
                <a:chOff x="4271109" y="4904990"/>
                <a:chExt cx="1862700" cy="752824"/>
              </a:xfrm>
            </p:grpSpPr>
            <p:sp>
              <p:nvSpPr>
                <p:cNvPr id="75" name="TextBox 74"/>
                <p:cNvSpPr txBox="1"/>
                <p:nvPr/>
              </p:nvSpPr>
              <p:spPr>
                <a:xfrm>
                  <a:off x="4271109" y="4904990"/>
                  <a:ext cx="1862700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smtClean="0">
                      <a:solidFill>
                        <a:srgbClr val="C0504D"/>
                      </a:solidFill>
                    </a:rPr>
                    <a:t>80% V</a:t>
                  </a:r>
                  <a:r>
                    <a:rPr lang="en-US" b="1" baseline="-25000" smtClean="0">
                      <a:solidFill>
                        <a:srgbClr val="C0504D"/>
                      </a:solidFill>
                    </a:rPr>
                    <a:t>DD</a:t>
                  </a:r>
                  <a:r>
                    <a:rPr lang="en-US" b="1" smtClean="0">
                      <a:solidFill>
                        <a:srgbClr val="C0504D"/>
                      </a:solidFill>
                    </a:rPr>
                    <a:t> as 1</a:t>
                  </a:r>
                  <a:endParaRPr lang="en-US" b="1" dirty="0">
                    <a:solidFill>
                      <a:srgbClr val="C0504D"/>
                    </a:solidFill>
                  </a:endParaRP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4722470" y="5274322"/>
                  <a:ext cx="1147154" cy="383492"/>
                </a:xfrm>
                <a:prstGeom prst="straightConnector1">
                  <a:avLst/>
                </a:prstGeom>
                <a:ln w="31750">
                  <a:solidFill>
                    <a:srgbClr val="C0504D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/>
              <p:cNvSpPr txBox="1"/>
              <p:nvPr/>
            </p:nvSpPr>
            <p:spPr>
              <a:xfrm>
                <a:off x="9479252" y="1642668"/>
                <a:ext cx="15286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504D"/>
                    </a:solidFill>
                  </a:rPr>
                  <a:t>@400 kHz</a:t>
                </a:r>
                <a:endParaRPr lang="en-US" b="1" dirty="0">
                  <a:solidFill>
                    <a:srgbClr val="C0504D"/>
                  </a:solidFill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13393221" y="1961416"/>
                <a:ext cx="6316711" cy="4657762"/>
                <a:chOff x="6478898" y="1961416"/>
                <a:chExt cx="6316711" cy="4657762"/>
              </a:xfrm>
            </p:grpSpPr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478898" y="4001294"/>
                  <a:ext cx="3841978" cy="1858548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6584341" y="6085621"/>
                  <a:ext cx="3657600" cy="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Box 116"/>
                <p:cNvSpPr txBox="1"/>
                <p:nvPr/>
              </p:nvSpPr>
              <p:spPr>
                <a:xfrm>
                  <a:off x="7862477" y="6126735"/>
                  <a:ext cx="142007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~ 3.1 mm</a:t>
                  </a:r>
                  <a:endParaRPr lang="en-US" dirty="0"/>
                </a:p>
              </p:txBody>
            </p: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9855880" y="4907373"/>
                  <a:ext cx="940602" cy="503021"/>
                </a:xfrm>
                <a:prstGeom prst="straightConnector1">
                  <a:avLst/>
                </a:prstGeom>
                <a:ln w="41275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10020978" y="4930568"/>
                  <a:ext cx="775504" cy="715098"/>
                </a:xfrm>
                <a:prstGeom prst="straightConnector1">
                  <a:avLst/>
                </a:prstGeom>
                <a:ln w="41275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Box 119"/>
                <p:cNvSpPr txBox="1"/>
                <p:nvPr/>
              </p:nvSpPr>
              <p:spPr>
                <a:xfrm>
                  <a:off x="10838582" y="4722708"/>
                  <a:ext cx="1957027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solidFill>
                        <a:schemeClr val="accent4"/>
                      </a:solidFill>
                    </a:rPr>
                    <a:t>Two batteries</a:t>
                  </a:r>
                  <a:endParaRPr lang="en-US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6584341" y="1961416"/>
                  <a:ext cx="4794474" cy="17235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14313" indent="-214313">
                    <a:buFont typeface="Arial" charset="0"/>
                    <a:buChar char="•"/>
                  </a:pPr>
                  <a:r>
                    <a:rPr lang="en-US" sz="2100" dirty="0">
                      <a:solidFill>
                        <a:schemeClr val="tx1">
                          <a:lumMod val="75000"/>
                        </a:schemeClr>
                      </a:solidFill>
                    </a:rPr>
                    <a:t>Active Energy Budget: </a:t>
                  </a:r>
                  <a:r>
                    <a:rPr lang="en-US" sz="2100" b="1" dirty="0">
                      <a:solidFill>
                        <a:schemeClr val="tx1">
                          <a:lumMod val="75000"/>
                        </a:schemeClr>
                      </a:solidFill>
                    </a:rPr>
                    <a:t>20 </a:t>
                  </a:r>
                  <a:r>
                    <a:rPr lang="el-GR" sz="2100" b="1" dirty="0">
                      <a:solidFill>
                        <a:schemeClr val="tx1">
                          <a:lumMod val="75000"/>
                        </a:schemeClr>
                      </a:solidFill>
                    </a:rPr>
                    <a:t>μ</a:t>
                  </a:r>
                  <a:r>
                    <a:rPr lang="en-US" sz="2100" b="1" dirty="0">
                      <a:solidFill>
                        <a:schemeClr val="tx1">
                          <a:lumMod val="75000"/>
                        </a:schemeClr>
                      </a:solidFill>
                    </a:rPr>
                    <a:t>W</a:t>
                  </a:r>
                </a:p>
                <a:p>
                  <a:pPr marL="214313" indent="-214313">
                    <a:buFont typeface="Arial" charset="0"/>
                    <a:buChar char="•"/>
                  </a:pPr>
                  <a:r>
                    <a:rPr lang="en-US" sz="2100" dirty="0">
                      <a:solidFill>
                        <a:schemeClr val="tx1">
                          <a:lumMod val="75000"/>
                        </a:schemeClr>
                      </a:solidFill>
                    </a:rPr>
                    <a:t>Not an arbitrary number:</a:t>
                  </a:r>
                  <a:endParaRPr lang="en-US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557213" lvl="1" indent="-214313">
                    <a:buFont typeface=".HelveticaNeueDeskInterface-Regular" charset="0"/>
                    <a:buChar char="-"/>
                  </a:pPr>
                  <a:r>
                    <a:rPr lang="en-US" dirty="0">
                      <a:solidFill>
                        <a:schemeClr val="tx1">
                          <a:lumMod val="75000"/>
                        </a:schemeClr>
                      </a:solidFill>
                    </a:rPr>
                    <a:t>Volume Target</a:t>
                  </a:r>
                </a:p>
                <a:p>
                  <a:pPr marL="557213" lvl="1" indent="-214313">
                    <a:buFont typeface=".HelveticaNeueDeskInterface-Regular" charset="0"/>
                    <a:buChar char="-"/>
                  </a:pPr>
                  <a:r>
                    <a:rPr lang="en-US" dirty="0">
                      <a:solidFill>
                        <a:schemeClr val="tx1">
                          <a:lumMod val="75000"/>
                        </a:schemeClr>
                      </a:solidFill>
                    </a:rPr>
                    <a:t>Lifetime Target</a:t>
                  </a:r>
                </a:p>
              </p:txBody>
            </p:sp>
          </p:grpSp>
        </p:grpSp>
        <p:sp>
          <p:nvSpPr>
            <p:cNvPr id="85" name="TextBox 84"/>
            <p:cNvSpPr txBox="1"/>
            <p:nvPr/>
          </p:nvSpPr>
          <p:spPr>
            <a:xfrm>
              <a:off x="6246574" y="2850228"/>
              <a:ext cx="1716275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C0504D"/>
                  </a:solidFill>
                </a:rPr>
                <a:t>R = 15.5 kΩ</a:t>
              </a:r>
            </a:p>
            <a:p>
              <a:pPr algn="ctr"/>
              <a:r>
                <a:rPr lang="en-US" dirty="0" smtClean="0">
                  <a:solidFill>
                    <a:srgbClr val="C0504D"/>
                  </a:solidFill>
                </a:rPr>
                <a:t>(“the best”)</a:t>
              </a:r>
              <a:endParaRPr lang="en-US" dirty="0">
                <a:solidFill>
                  <a:srgbClr val="C0504D"/>
                </a:solidFill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6650668" y="2033151"/>
              <a:ext cx="2626202" cy="541635"/>
              <a:chOff x="4164135" y="4855797"/>
              <a:chExt cx="2626202" cy="541635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4271108" y="4904990"/>
                <a:ext cx="2519229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C0504D"/>
                    </a:solidFill>
                  </a:rPr>
                  <a:t>No setup, no hold</a:t>
                </a:r>
                <a:endParaRPr lang="en-US" b="1" dirty="0">
                  <a:solidFill>
                    <a:srgbClr val="C0504D"/>
                  </a:solidFill>
                </a:endParaRPr>
              </a:p>
            </p:txBody>
          </p:sp>
          <p:cxnSp>
            <p:nvCxnSpPr>
              <p:cNvPr id="90" name="Straight Arrow Connector 89"/>
              <p:cNvCxnSpPr/>
              <p:nvPr/>
            </p:nvCxnSpPr>
            <p:spPr>
              <a:xfrm flipH="1" flipV="1">
                <a:off x="4164135" y="4855797"/>
                <a:ext cx="106975" cy="233859"/>
              </a:xfrm>
              <a:prstGeom prst="straightConnector1">
                <a:avLst/>
              </a:prstGeom>
              <a:ln w="31750">
                <a:solidFill>
                  <a:srgbClr val="C0504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3630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-0.63789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energy demands of open-collectors make them unsuitable for mm-scale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18762" y="2663510"/>
            <a:ext cx="2548683" cy="238125"/>
            <a:chOff x="6096000" y="3808900"/>
            <a:chExt cx="3398244" cy="3175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176744" y="411767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79323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951987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256787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810121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840918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561587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866387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871081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901878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518762" y="4171801"/>
            <a:ext cx="2077676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2100" dirty="0"/>
              <a:t>SCL Alone: </a:t>
            </a:r>
            <a:r>
              <a:rPr lang="en-US" sz="2100" b="1" dirty="0">
                <a:solidFill>
                  <a:srgbClr val="FF0000"/>
                </a:solidFill>
              </a:rPr>
              <a:t>70 </a:t>
            </a:r>
            <a:r>
              <a:rPr lang="el-GR" sz="2100" b="1" dirty="0">
                <a:solidFill>
                  <a:srgbClr val="FF0000"/>
                </a:solidFill>
              </a:rPr>
              <a:t>μ</a:t>
            </a:r>
            <a:r>
              <a:rPr lang="en-US" sz="2100" b="1" dirty="0">
                <a:solidFill>
                  <a:srgbClr val="FF0000"/>
                </a:solidFill>
              </a:rPr>
              <a:t>W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657" y="3000971"/>
            <a:ext cx="2881484" cy="1393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0" name="Straight Arrow Connector 29"/>
          <p:cNvCxnSpPr/>
          <p:nvPr/>
        </p:nvCxnSpPr>
        <p:spPr>
          <a:xfrm>
            <a:off x="4279739" y="4564216"/>
            <a:ext cx="2743200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8341" y="4595051"/>
            <a:ext cx="1018886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 smtClean="0"/>
              <a:t>~ 3.1 mm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733393" y="3680530"/>
            <a:ext cx="705452" cy="377266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857217" y="3697926"/>
            <a:ext cx="581628" cy="536324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70420" y="3542030"/>
            <a:ext cx="1421603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mtClean="0">
                <a:solidFill>
                  <a:schemeClr val="accent4"/>
                </a:solidFill>
              </a:rPr>
              <a:t>Two batteries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79740" y="1471063"/>
            <a:ext cx="3549690" cy="1269578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</a:schemeClr>
                </a:solidFill>
              </a:rPr>
              <a:t>Active Energy Budget: </a:t>
            </a:r>
            <a:r>
              <a:rPr lang="en-US" sz="2100" b="1" dirty="0">
                <a:solidFill>
                  <a:srgbClr val="FF0000"/>
                </a:solidFill>
              </a:rPr>
              <a:t>20 </a:t>
            </a:r>
            <a:r>
              <a:rPr lang="el-GR" sz="2100" b="1" dirty="0">
                <a:solidFill>
                  <a:srgbClr val="FF0000"/>
                </a:solidFill>
              </a:rPr>
              <a:t>μ</a:t>
            </a:r>
            <a:r>
              <a:rPr lang="en-US" sz="2100" b="1" dirty="0">
                <a:solidFill>
                  <a:srgbClr val="FF0000"/>
                </a:solidFill>
              </a:rPr>
              <a:t>W</a:t>
            </a:r>
          </a:p>
          <a:p>
            <a:pPr marL="214313" indent="-214313">
              <a:buFont typeface="Arial" charset="0"/>
              <a:buChar char="•"/>
            </a:pPr>
            <a:r>
              <a:rPr lang="en-US" sz="2100" dirty="0">
                <a:solidFill>
                  <a:schemeClr val="tx1">
                    <a:lumMod val="75000"/>
                  </a:schemeClr>
                </a:solidFill>
              </a:rPr>
              <a:t>Not an arbitrary number: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557213" lvl="1" indent="-214313">
              <a:buFont typeface=".HelveticaNeueDeskInterface-Regular" charset="0"/>
              <a:buChar char="-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Volume Target</a:t>
            </a:r>
          </a:p>
          <a:p>
            <a:pPr marL="557213" lvl="1" indent="-214313">
              <a:buFont typeface=".HelveticaNeueDeskInterface-Regular" charset="0"/>
              <a:buChar char="-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Lifetime Target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88481" y="1230994"/>
            <a:ext cx="1100301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@400 kHz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56401" y="129750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504D"/>
                </a:solidFill>
              </a:rPr>
              <a:t>@400 kHz</a:t>
            </a:r>
            <a:endParaRPr lang="en-US" b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4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millimeter-sized system is a </a:t>
            </a:r>
            <a:r>
              <a:rPr lang="en-US" dirty="0" smtClean="0">
                <a:solidFill>
                  <a:srgbClr val="C0504D"/>
                </a:solidFill>
              </a:rPr>
              <a:t>1000x</a:t>
            </a:r>
            <a:r>
              <a:rPr lang="en-US" dirty="0" smtClean="0"/>
              <a:t> reduction in 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practice, several nodes fit on a period.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2510" y="2436071"/>
            <a:ext cx="2581522" cy="164888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164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714E-6 4.98612E-6 L 0.18615 -0.3329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7" y="-16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</a:t>
            </a:r>
            <a:r>
              <a:rPr lang="en-US" dirty="0"/>
              <a:t>design and synthesis of modular, millimeter-scale systems </a:t>
            </a:r>
            <a:r>
              <a:rPr lang="en-US" u="sng" dirty="0"/>
              <a:t>requires</a:t>
            </a:r>
            <a:r>
              <a:rPr lang="en-US" dirty="0"/>
              <a:t> a new embedded interconnect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1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is a clean-slate design, built to satisfy interconnect requirements for this and the next generation of motes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Fixed pin count (4)</a:t>
            </a:r>
          </a:p>
          <a:p>
            <a:r>
              <a:rPr lang="en-US" dirty="0" smtClean="0"/>
              <a:t>Minimal standby and active power</a:t>
            </a:r>
          </a:p>
          <a:p>
            <a:r>
              <a:rPr lang="en-US" dirty="0" smtClean="0"/>
              <a:t>Large global address space</a:t>
            </a:r>
          </a:p>
          <a:p>
            <a:r>
              <a:rPr lang="en-US" dirty="0" smtClean="0"/>
              <a:t>Multi-master design</a:t>
            </a:r>
          </a:p>
          <a:p>
            <a:r>
              <a:rPr lang="en-US" dirty="0" smtClean="0"/>
              <a:t>Broadcast message support</a:t>
            </a:r>
          </a:p>
          <a:p>
            <a:r>
              <a:rPr lang="en-US" dirty="0" smtClean="0"/>
              <a:t>Hardware acknowledgements</a:t>
            </a:r>
          </a:p>
          <a:p>
            <a:r>
              <a:rPr lang="en-US" dirty="0" smtClean="0"/>
              <a:t>Data independent behavior</a:t>
            </a:r>
          </a:p>
          <a:p>
            <a:r>
              <a:rPr lang="en-US" dirty="0" smtClean="0"/>
              <a:t>Modest protocol overhead</a:t>
            </a:r>
          </a:p>
          <a:p>
            <a:r>
              <a:rPr lang="en-US" dirty="0" smtClean="0"/>
              <a:t>Power aware design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0" y="4727541"/>
            <a:ext cx="55817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>
                <a:latin typeface="Seravek Light"/>
                <a:cs typeface="Seravek Light"/>
              </a:rPr>
              <a:t>MBus</a:t>
            </a:r>
            <a:r>
              <a:rPr lang="en-US" sz="700" dirty="0">
                <a:latin typeface="Seravek Light"/>
                <a:cs typeface="Seravek Light"/>
              </a:rPr>
              <a:t>: An Ultra-Low Power Interconnect Bus for Next Generation </a:t>
            </a:r>
            <a:r>
              <a:rPr lang="en-US" sz="700" dirty="0" err="1">
                <a:latin typeface="Seravek Light"/>
                <a:cs typeface="Seravek Light"/>
              </a:rPr>
              <a:t>Nanopower</a:t>
            </a:r>
            <a:r>
              <a:rPr lang="en-US" sz="700" dirty="0">
                <a:latin typeface="Seravek Light"/>
                <a:cs typeface="Seravek Light"/>
              </a:rPr>
              <a:t> Systems </a:t>
            </a:r>
          </a:p>
          <a:p>
            <a:r>
              <a:rPr lang="en-US" sz="700" dirty="0">
                <a:latin typeface="Seravek Light"/>
                <a:cs typeface="Seravek Light"/>
              </a:rPr>
              <a:t>Pat Pannuto, </a:t>
            </a:r>
            <a:r>
              <a:rPr lang="en-US" sz="700" dirty="0" err="1">
                <a:latin typeface="Seravek Light"/>
                <a:cs typeface="Seravek Light"/>
              </a:rPr>
              <a:t>Yoonmyung</a:t>
            </a:r>
            <a:r>
              <a:rPr lang="en-US" sz="700" dirty="0">
                <a:latin typeface="Seravek Light"/>
                <a:cs typeface="Seravek Light"/>
              </a:rPr>
              <a:t> Lee, Ye-Sheng </a:t>
            </a:r>
            <a:r>
              <a:rPr lang="en-US" sz="700" dirty="0" err="1">
                <a:latin typeface="Seravek Light"/>
                <a:cs typeface="Seravek Light"/>
              </a:rPr>
              <a:t>Kuo</a:t>
            </a:r>
            <a:r>
              <a:rPr lang="en-US" sz="700" dirty="0">
                <a:latin typeface="Seravek Light"/>
                <a:cs typeface="Seravek Light"/>
              </a:rPr>
              <a:t>, </a:t>
            </a:r>
            <a:r>
              <a:rPr lang="en-US" sz="700" dirty="0" err="1">
                <a:latin typeface="Seravek Light"/>
                <a:cs typeface="Seravek Light"/>
              </a:rPr>
              <a:t>ZhiYoong</a:t>
            </a:r>
            <a:r>
              <a:rPr lang="en-US" sz="700" dirty="0">
                <a:latin typeface="Seravek Light"/>
                <a:cs typeface="Seravek Light"/>
              </a:rPr>
              <a:t> Foo, Benjamin </a:t>
            </a:r>
            <a:r>
              <a:rPr lang="en-US" sz="700" dirty="0" err="1">
                <a:latin typeface="Seravek Light"/>
                <a:cs typeface="Seravek Light"/>
              </a:rPr>
              <a:t>Kempke</a:t>
            </a:r>
            <a:r>
              <a:rPr lang="en-US" sz="700" dirty="0">
                <a:latin typeface="Seravek Light"/>
                <a:cs typeface="Seravek Light"/>
              </a:rPr>
              <a:t>, </a:t>
            </a:r>
            <a:r>
              <a:rPr lang="en-US" sz="700" dirty="0" err="1">
                <a:latin typeface="Seravek Light"/>
                <a:cs typeface="Seravek Light"/>
              </a:rPr>
              <a:t>Gyouho</a:t>
            </a:r>
            <a:r>
              <a:rPr lang="en-US" sz="700" dirty="0">
                <a:latin typeface="Seravek Light"/>
                <a:cs typeface="Seravek Light"/>
              </a:rPr>
              <a:t> Kim, Ronald G </a:t>
            </a:r>
            <a:r>
              <a:rPr lang="en-US" sz="700" dirty="0" err="1">
                <a:latin typeface="Seravek Light"/>
                <a:cs typeface="Seravek Light"/>
              </a:rPr>
              <a:t>Dreslinski</a:t>
            </a:r>
            <a:r>
              <a:rPr lang="en-US" sz="700" dirty="0">
                <a:latin typeface="Seravek Light"/>
                <a:cs typeface="Seravek Light"/>
              </a:rPr>
              <a:t>, David </a:t>
            </a:r>
            <a:r>
              <a:rPr lang="en-US" sz="700" dirty="0" err="1">
                <a:latin typeface="Seravek Light"/>
                <a:cs typeface="Seravek Light"/>
              </a:rPr>
              <a:t>Blaauw</a:t>
            </a:r>
            <a:r>
              <a:rPr lang="en-US" sz="700" dirty="0">
                <a:latin typeface="Seravek Light"/>
                <a:cs typeface="Seravek Light"/>
              </a:rPr>
              <a:t>, and </a:t>
            </a:r>
            <a:r>
              <a:rPr lang="en-US" sz="700" dirty="0" err="1">
                <a:latin typeface="Seravek Light"/>
                <a:cs typeface="Seravek Light"/>
              </a:rPr>
              <a:t>Prabal</a:t>
            </a:r>
            <a:r>
              <a:rPr lang="en-US" sz="700" dirty="0">
                <a:latin typeface="Seravek Light"/>
                <a:cs typeface="Seravek Light"/>
              </a:rPr>
              <a:t> </a:t>
            </a:r>
            <a:r>
              <a:rPr lang="en-US" sz="700" dirty="0" err="1">
                <a:latin typeface="Seravek Light"/>
                <a:cs typeface="Seravek Light"/>
              </a:rPr>
              <a:t>Dutta</a:t>
            </a:r>
            <a:endParaRPr lang="en-US" sz="700" dirty="0">
              <a:latin typeface="Seravek Light"/>
              <a:cs typeface="Seravek Light"/>
            </a:endParaRPr>
          </a:p>
          <a:p>
            <a:r>
              <a:rPr lang="en-US" sz="700" dirty="0">
                <a:latin typeface="Seravek Light"/>
                <a:cs typeface="Seravek Light"/>
              </a:rPr>
              <a:t>Proceedings of the 42nd International Symposium on Computer Architecture (ISCA ’15</a:t>
            </a:r>
            <a:r>
              <a:rPr lang="en-US" sz="700" dirty="0" smtClean="0">
                <a:latin typeface="Seravek Light"/>
                <a:cs typeface="Seravek Light"/>
              </a:rPr>
              <a:t>)</a:t>
            </a:r>
            <a:endParaRPr lang="en-US" sz="700" dirty="0"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16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28650" y="1389022"/>
            <a:ext cx="3968262" cy="3553916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Avenir Medium"/>
                  <a:cs typeface="Avenir Medium"/>
                </a:rPr>
                <a:t>MBus Mediator</a:t>
              </a:r>
              <a:endParaRPr lang="en-US" sz="1400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Avenir Medium"/>
                  <a:cs typeface="Avenir Medium"/>
                </a:rPr>
                <a:t>MBus Member</a:t>
              </a:r>
              <a:endParaRPr lang="en-US" sz="1400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Avenir Medium"/>
                  <a:cs typeface="Avenir Medium"/>
                </a:rPr>
                <a:t>MBus Member</a:t>
              </a:r>
              <a:endParaRPr lang="en-US" sz="1400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Avenir Medium"/>
                  <a:cs typeface="Avenir Medium"/>
                </a:rPr>
                <a:t>MBus Member</a:t>
              </a:r>
              <a:endParaRPr lang="en-US" sz="1400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Avenir Medium"/>
                  <a:cs typeface="Avenir Medium"/>
                </a:rPr>
                <a:t>MBus Member</a:t>
              </a:r>
              <a:endParaRPr lang="en-US" sz="1400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24622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103276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947" y="1838795"/>
              <a:ext cx="90762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7004900" y="2023461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4945084" y="205979"/>
            <a:ext cx="3314008" cy="466841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 smtClean="0"/>
              <a:t>Ring Topology</a:t>
            </a:r>
            <a:endParaRPr lang="en-US" sz="2000" dirty="0"/>
          </a:p>
          <a:p>
            <a:r>
              <a:rPr lang="en-US" sz="2000" dirty="0" smtClean="0"/>
              <a:t>2 lines – 4 I/O per node</a:t>
            </a:r>
          </a:p>
          <a:p>
            <a:pPr lvl="1"/>
            <a:r>
              <a:rPr lang="en-US" sz="1800" dirty="0" smtClean="0"/>
              <a:t>Clock</a:t>
            </a:r>
          </a:p>
          <a:p>
            <a:pPr lvl="1"/>
            <a:r>
              <a:rPr lang="en-US" sz="1800" dirty="0" smtClean="0"/>
              <a:t>Data</a:t>
            </a:r>
          </a:p>
          <a:p>
            <a:r>
              <a:rPr lang="en-US" sz="2000" dirty="0" smtClean="0"/>
              <a:t>Transaction oriented</a:t>
            </a:r>
          </a:p>
          <a:p>
            <a:pPr lvl="1"/>
            <a:r>
              <a:rPr lang="en-US" sz="1600" dirty="0" smtClean="0"/>
              <a:t>Arbitration</a:t>
            </a:r>
          </a:p>
          <a:p>
            <a:pPr lvl="1"/>
            <a:r>
              <a:rPr lang="en-US" sz="1600" dirty="0" smtClean="0"/>
              <a:t>Address Transmission</a:t>
            </a:r>
          </a:p>
          <a:p>
            <a:pPr lvl="1"/>
            <a:r>
              <a:rPr lang="en-US" sz="1600" dirty="0" smtClean="0"/>
              <a:t>Data Transmission</a:t>
            </a:r>
          </a:p>
          <a:p>
            <a:pPr lvl="1"/>
            <a:r>
              <a:rPr lang="en-US" sz="1600" dirty="0" smtClean="0"/>
              <a:t>Interjection</a:t>
            </a:r>
          </a:p>
          <a:p>
            <a:pPr lvl="1"/>
            <a:r>
              <a:rPr lang="en-US" sz="1600" dirty="0" smtClean="0"/>
              <a:t>Control (ACK/NAK)</a:t>
            </a:r>
          </a:p>
          <a:p>
            <a:r>
              <a:rPr lang="en-US" sz="2000" dirty="0" smtClean="0"/>
              <a:t>“Shoot-Through”</a:t>
            </a:r>
            <a:endParaRPr lang="en-US" sz="20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5058808" y="3961857"/>
            <a:ext cx="2109808" cy="929696"/>
            <a:chOff x="503081" y="3222396"/>
            <a:chExt cx="2813077" cy="1239594"/>
          </a:xfrm>
        </p:grpSpPr>
        <p:grpSp>
          <p:nvGrpSpPr>
            <p:cNvPr id="30" name="Group 29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503081" y="3409136"/>
              <a:ext cx="93420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venir Light"/>
                  <a:cs typeface="Avenir Light"/>
                </a:rPr>
                <a:t>CLK_IN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63706" y="3669326"/>
              <a:ext cx="11524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venir Light"/>
                  <a:cs typeface="Avenir Light"/>
                </a:rPr>
                <a:t>CLK_OUT</a:t>
              </a:r>
            </a:p>
          </p:txBody>
        </p:sp>
      </p:grpSp>
      <p:pic>
        <p:nvPicPr>
          <p:cNvPr id="41" name="Picture 40" descr="MBus_CMY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4738" y="2731629"/>
            <a:ext cx="1335781" cy="974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8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Embedded interconnect technology has not changed in over 30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re-examine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900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Embedded interconnect technology has not changed in over 30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re-examine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Addressing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06" y="2170487"/>
            <a:ext cx="5121797" cy="2390172"/>
          </a:xfrm>
          <a:prstGeom prst="roundRect">
            <a:avLst>
              <a:gd name="adj" fmla="val 6251"/>
            </a:avLst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69868" y="2468910"/>
            <a:ext cx="5677382" cy="2713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Requires I/O not available</a:t>
            </a:r>
          </a:p>
          <a:p>
            <a:r>
              <a:rPr lang="en-US" sz="1800" dirty="0" smtClean="0"/>
              <a:t>Makes packaging assumptions</a:t>
            </a:r>
          </a:p>
          <a:p>
            <a:pPr lvl="1"/>
            <a:r>
              <a:rPr lang="en-US" sz="1600" dirty="0" smtClean="0"/>
              <a:t>Systems will not always be PCBs</a:t>
            </a:r>
          </a:p>
          <a:p>
            <a:pPr lvl="1"/>
            <a:r>
              <a:rPr lang="en-US" sz="1600" dirty="0" smtClean="0"/>
              <a:t>Routing may not be easy</a:t>
            </a:r>
          </a:p>
          <a:p>
            <a:pPr lvl="2"/>
            <a:r>
              <a:rPr lang="en-US" sz="1400" dirty="0" smtClean="0"/>
              <a:t>3D stack</a:t>
            </a:r>
          </a:p>
          <a:p>
            <a:pPr lvl="2"/>
            <a:r>
              <a:rPr lang="en-US" sz="1400" dirty="0" smtClean="0"/>
              <a:t>Flip-chip + TSVs</a:t>
            </a:r>
          </a:p>
        </p:txBody>
      </p:sp>
      <p:sp>
        <p:nvSpPr>
          <p:cNvPr id="6" name="Oval 5"/>
          <p:cNvSpPr/>
          <p:nvPr/>
        </p:nvSpPr>
        <p:spPr>
          <a:xfrm>
            <a:off x="1285597" y="2170487"/>
            <a:ext cx="550486" cy="994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" name="Straight Connector 6"/>
          <p:cNvCxnSpPr>
            <a:stCxn id="6" idx="6"/>
          </p:cNvCxnSpPr>
          <p:nvPr/>
        </p:nvCxnSpPr>
        <p:spPr>
          <a:xfrm flipV="1">
            <a:off x="1836083" y="2648977"/>
            <a:ext cx="3233785" cy="18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66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Embedded interconnect technology has not changed in over 30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394472"/>
          </a:xfrm>
        </p:spPr>
        <p:txBody>
          <a:bodyPr/>
          <a:lstStyle/>
          <a:p>
            <a:r>
              <a:rPr lang="en-US" dirty="0" smtClean="0"/>
              <a:t>If we re-examine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Addressing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6122" y="2055091"/>
            <a:ext cx="65809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ravek"/>
                <a:cs typeface="Seravek"/>
              </a:rPr>
              <a:t>3 Options</a:t>
            </a:r>
          </a:p>
          <a:p>
            <a:pPr lvl="1"/>
            <a:r>
              <a:rPr lang="en-US" dirty="0">
                <a:latin typeface="Seravek Light"/>
                <a:cs typeface="Seravek Light"/>
              </a:rPr>
              <a:t>Short static addresses and allow device conflicts</a:t>
            </a:r>
          </a:p>
          <a:p>
            <a:pPr lvl="1"/>
            <a:r>
              <a:rPr lang="en-US" dirty="0">
                <a:latin typeface="Seravek Light"/>
                <a:cs typeface="Seravek Light"/>
              </a:rPr>
              <a:t>Long static addresses to avoid device conflicts</a:t>
            </a:r>
          </a:p>
          <a:p>
            <a:pPr lvl="1"/>
            <a:r>
              <a:rPr lang="en-US" dirty="0">
                <a:latin typeface="Seravek Light"/>
                <a:cs typeface="Seravek Light"/>
              </a:rPr>
              <a:t>Non-static addresses</a:t>
            </a:r>
          </a:p>
          <a:p>
            <a:pPr lvl="1"/>
            <a:endParaRPr lang="en-US" dirty="0">
              <a:latin typeface="Seravek"/>
              <a:cs typeface="Seravek"/>
            </a:endParaRPr>
          </a:p>
          <a:p>
            <a:r>
              <a:rPr lang="en-US" dirty="0" err="1">
                <a:latin typeface="Seravek"/>
                <a:cs typeface="Seravek"/>
              </a:rPr>
              <a:t>MBus</a:t>
            </a:r>
            <a:r>
              <a:rPr lang="en-US" dirty="0">
                <a:latin typeface="Seravek"/>
                <a:cs typeface="Seravek"/>
              </a:rPr>
              <a:t> does all 3</a:t>
            </a:r>
          </a:p>
          <a:p>
            <a:pPr lvl="1"/>
            <a:r>
              <a:rPr lang="en-US" dirty="0">
                <a:latin typeface="Seravek"/>
                <a:cs typeface="Seravek"/>
              </a:rPr>
              <a:t> </a:t>
            </a:r>
            <a:r>
              <a:rPr lang="en-US" dirty="0">
                <a:latin typeface="Seravek Light"/>
                <a:cs typeface="Seravek Light"/>
              </a:rPr>
              <a:t> 4-bit: Static short prefixes (device class)</a:t>
            </a:r>
          </a:p>
          <a:p>
            <a:pPr lvl="1"/>
            <a:r>
              <a:rPr lang="en-US" dirty="0">
                <a:latin typeface="Seravek Light"/>
                <a:cs typeface="Seravek Light"/>
              </a:rPr>
              <a:t>24-bit: Static long prefixes (unique device ID)</a:t>
            </a:r>
          </a:p>
          <a:p>
            <a:pPr lvl="1"/>
            <a:r>
              <a:rPr lang="en-US" dirty="0">
                <a:latin typeface="Seravek Light"/>
                <a:cs typeface="Seravek Light"/>
              </a:rPr>
              <a:t>  4-bit: Runtime enumeration protocol (replaces short prefix)</a:t>
            </a:r>
          </a:p>
          <a:p>
            <a:endParaRPr lang="en-US" sz="1200" dirty="0" smtClean="0">
              <a:latin typeface="Seravek"/>
              <a:cs typeface="Seravek"/>
            </a:endParaRPr>
          </a:p>
        </p:txBody>
      </p:sp>
    </p:spTree>
    <p:extLst>
      <p:ext uri="{BB962C8B-B14F-4D97-AF65-F5344CB8AC3E}">
        <p14:creationId xmlns:p14="http://schemas.microsoft.com/office/powerpoint/2010/main" val="171593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Embedded interconnect technology has not changed in over 30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086360" cy="3394472"/>
          </a:xfrm>
        </p:spPr>
        <p:txBody>
          <a:bodyPr/>
          <a:lstStyle/>
          <a:p>
            <a:r>
              <a:rPr lang="en-US" dirty="0" smtClean="0"/>
              <a:t>If we re-examine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Addressing</a:t>
            </a:r>
          </a:p>
          <a:p>
            <a:pPr lvl="1"/>
            <a:r>
              <a:rPr lang="en-US" dirty="0" smtClean="0"/>
              <a:t>Acknowledgements</a:t>
            </a:r>
          </a:p>
        </p:txBody>
      </p:sp>
      <p:pic>
        <p:nvPicPr>
          <p:cNvPr id="8" name="Picture 7" descr="overhea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741" y="2380791"/>
            <a:ext cx="3917974" cy="256500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684540" y="1973139"/>
            <a:ext cx="4266747" cy="2860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"/>
                <a:ea typeface="+mn-ea"/>
                <a:cs typeface="Serave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 acknowledges every byte</a:t>
            </a:r>
          </a:p>
          <a:p>
            <a:pPr lvl="1"/>
            <a:r>
              <a:rPr lang="en-US" dirty="0" smtClean="0"/>
              <a:t>How often do NAKs happen?</a:t>
            </a:r>
          </a:p>
          <a:p>
            <a:pPr lvl="2"/>
            <a:r>
              <a:rPr lang="en-US" dirty="0" smtClean="0"/>
              <a:t>To a random byte?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12.5% overhead</a:t>
            </a:r>
            <a:endParaRPr lang="en-US" b="1" dirty="0" smtClean="0">
              <a:solidFill>
                <a:schemeClr val="accent2"/>
              </a:solidFill>
            </a:endParaRPr>
          </a:p>
          <a:p>
            <a:r>
              <a:rPr lang="en-US" dirty="0" err="1" smtClean="0"/>
              <a:t>MBus</a:t>
            </a:r>
            <a:r>
              <a:rPr lang="en-US" dirty="0" smtClean="0"/>
              <a:t> ACKs transactions</a:t>
            </a:r>
          </a:p>
          <a:p>
            <a:pPr lvl="1"/>
            <a:r>
              <a:rPr lang="en-US" dirty="0" smtClean="0"/>
              <a:t>Receiver can interject message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429743" y="2221130"/>
            <a:ext cx="13820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48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Embedded interconnect technology has not changed in over 30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086360" cy="3394472"/>
          </a:xfrm>
        </p:spPr>
        <p:txBody>
          <a:bodyPr/>
          <a:lstStyle/>
          <a:p>
            <a:r>
              <a:rPr lang="en-US" dirty="0" smtClean="0"/>
              <a:t>If we re-examine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Addressing</a:t>
            </a:r>
          </a:p>
          <a:p>
            <a:pPr lvl="1"/>
            <a:r>
              <a:rPr lang="en-US" dirty="0" smtClean="0"/>
              <a:t>Acknowledgements</a:t>
            </a:r>
          </a:p>
          <a:p>
            <a:pPr lvl="1"/>
            <a:r>
              <a:rPr lang="en-US" dirty="0" smtClean="0"/>
              <a:t>Centralized </a:t>
            </a:r>
            <a:r>
              <a:rPr lang="en-US" dirty="0" err="1" smtClean="0"/>
              <a:t>vs</a:t>
            </a:r>
            <a:r>
              <a:rPr lang="en-US" dirty="0" smtClean="0"/>
              <a:t> Decentralized</a:t>
            </a:r>
          </a:p>
        </p:txBody>
      </p:sp>
      <p:sp>
        <p:nvSpPr>
          <p:cNvPr id="4" name="Rectangle 3"/>
          <p:cNvSpPr/>
          <p:nvPr/>
        </p:nvSpPr>
        <p:spPr>
          <a:xfrm>
            <a:off x="4801640" y="1908333"/>
            <a:ext cx="1011944" cy="68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33900" y="919808"/>
            <a:ext cx="1011944" cy="68591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334075" y="1870176"/>
            <a:ext cx="1011944" cy="6859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8900000">
            <a:off x="5480798" y="1657057"/>
            <a:ext cx="781031" cy="30560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2700000">
            <a:off x="6794557" y="1657056"/>
            <a:ext cx="781031" cy="30560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43560" y="3830248"/>
            <a:ext cx="4523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ravek Light"/>
                <a:cs typeface="Seravek Light"/>
              </a:rPr>
              <a:t>Over </a:t>
            </a:r>
            <a:r>
              <a:rPr lang="en-US" dirty="0" smtClean="0">
                <a:solidFill>
                  <a:srgbClr val="C0504D"/>
                </a:solidFill>
                <a:latin typeface="Seravek Light"/>
                <a:cs typeface="Seravek Light"/>
              </a:rPr>
              <a:t>2x energy consumption </a:t>
            </a:r>
            <a:r>
              <a:rPr lang="en-US" dirty="0" smtClean="0">
                <a:latin typeface="Seravek Light"/>
                <a:cs typeface="Seravek Light"/>
              </a:rPr>
              <a:t>with centralized</a:t>
            </a:r>
          </a:p>
          <a:p>
            <a:endParaRPr lang="en-US" dirty="0">
              <a:latin typeface="Seravek Light"/>
              <a:cs typeface="Seravek Light"/>
            </a:endParaRPr>
          </a:p>
          <a:p>
            <a:r>
              <a:rPr lang="en-US" dirty="0" smtClean="0">
                <a:latin typeface="Seravek Light"/>
                <a:cs typeface="Seravek Light"/>
              </a:rPr>
              <a:t>7% improvement in lifetime for a prototypical “sense &amp; send” application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01640" y="2355826"/>
            <a:ext cx="3544379" cy="1368833"/>
            <a:chOff x="4801640" y="2355826"/>
            <a:chExt cx="3544379" cy="1368833"/>
          </a:xfrm>
        </p:grpSpPr>
        <p:sp>
          <p:nvSpPr>
            <p:cNvPr id="14" name="Rectangle 13"/>
            <p:cNvSpPr/>
            <p:nvPr/>
          </p:nvSpPr>
          <p:spPr>
            <a:xfrm>
              <a:off x="4801640" y="3038746"/>
              <a:ext cx="1011944" cy="68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Sensor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334075" y="3000589"/>
              <a:ext cx="1011944" cy="6859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Radio</a:t>
              </a:r>
              <a:endParaRPr lang="en-US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5759252" y="3194944"/>
              <a:ext cx="1684309" cy="30560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33900" y="2355826"/>
              <a:ext cx="1011944" cy="6859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CPU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961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interconnect technology cannot service forthcoming motes, and may be hindering current motes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Leading embedded interconnects are showing flaws</a:t>
            </a:r>
          </a:p>
          <a:p>
            <a:pPr lvl="1"/>
            <a:r>
              <a:rPr lang="en-US" dirty="0" smtClean="0"/>
              <a:t>Unbounded I/O requirements</a:t>
            </a:r>
          </a:p>
          <a:p>
            <a:pPr lvl="1"/>
            <a:r>
              <a:rPr lang="en-US" dirty="0" smtClean="0"/>
              <a:t>Burdensome runtime energy demands</a:t>
            </a:r>
          </a:p>
          <a:p>
            <a:pPr lvl="1"/>
            <a:r>
              <a:rPr lang="en-US" dirty="0" smtClean="0"/>
              <a:t>Limited addressing schemes</a:t>
            </a:r>
          </a:p>
          <a:p>
            <a:pPr lvl="1"/>
            <a:r>
              <a:rPr lang="en-US" dirty="0" smtClean="0"/>
              <a:t>Inefficient or nonexistent acknowledgments</a:t>
            </a:r>
          </a:p>
          <a:p>
            <a:pPr lvl="1"/>
            <a:r>
              <a:rPr lang="en-US" dirty="0" smtClean="0"/>
              <a:t>Restrictive centralized architecture</a:t>
            </a:r>
          </a:p>
          <a:p>
            <a:r>
              <a:rPr lang="en-US" dirty="0" err="1" smtClean="0"/>
              <a:t>MBus</a:t>
            </a:r>
            <a:r>
              <a:rPr lang="en-US" dirty="0" smtClean="0"/>
              <a:t> addresses all of these issues and adds new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Energy is a looming system synthesis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Brief History of “Smart Dust”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Micro-Scale Composition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r>
              <a:rPr lang="en-US" dirty="0" smtClean="0"/>
              <a:t>Energy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Communication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21755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have developed dozens of millimeter-scale motes as part of the </a:t>
            </a:r>
            <a:r>
              <a:rPr lang="en-US" dirty="0" smtClean="0">
                <a:solidFill>
                  <a:schemeClr val="accent6"/>
                </a:solidFill>
              </a:rPr>
              <a:t>Michigan Micro Mote (M3)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6477" y="2365771"/>
            <a:ext cx="1326936" cy="1326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9139" y="3961277"/>
            <a:ext cx="2443884" cy="1182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347" t="14750" r="26907" b="40156"/>
          <a:stretch/>
        </p:blipFill>
        <p:spPr>
          <a:xfrm>
            <a:off x="5483023" y="2856902"/>
            <a:ext cx="3676807" cy="2315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0000">
            <a:off x="546698" y="1142804"/>
            <a:ext cx="1717920" cy="1562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171" y="1296467"/>
            <a:ext cx="1380552" cy="876678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91797" y="1296467"/>
            <a:ext cx="1372545" cy="876678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5966" y="1296466"/>
            <a:ext cx="1280643" cy="876679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238397"/>
            <a:ext cx="1933533" cy="1933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8340" y="2365771"/>
            <a:ext cx="1327792" cy="132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7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Motes embraced “dark silicon”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Powering off regions of a chip has become commonplace</a:t>
            </a:r>
          </a:p>
          <a:p>
            <a:r>
              <a:rPr lang="en-US" dirty="0" smtClean="0"/>
              <a:t>Motes power off regions of a </a:t>
            </a:r>
            <a:r>
              <a:rPr lang="en-US" i="1" dirty="0" smtClean="0"/>
              <a:t>system</a:t>
            </a:r>
            <a:endParaRPr lang="en-US" dirty="0" smtClean="0"/>
          </a:p>
          <a:p>
            <a:pPr lvl="1"/>
            <a:r>
              <a:rPr lang="en-US" dirty="0" smtClean="0"/>
              <a:t>Requires coordination strategy</a:t>
            </a:r>
          </a:p>
          <a:p>
            <a:pPr lvl="1"/>
            <a:r>
              <a:rPr lang="en-US" dirty="0" smtClean="0"/>
              <a:t>Historically the CPU</a:t>
            </a:r>
          </a:p>
          <a:p>
            <a:pPr lvl="1"/>
            <a:r>
              <a:rPr lang="en-US" dirty="0" smtClean="0"/>
              <a:t>Putting peripherals into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standby mode was good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enough for early, battery-</a:t>
            </a:r>
          </a:p>
          <a:p>
            <a:pPr marL="45720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backed motes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160" y="2579179"/>
            <a:ext cx="2603432" cy="2406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7752" y="2349044"/>
            <a:ext cx="24562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Seravek"/>
                <a:cs typeface="Seravek"/>
              </a:rPr>
              <a:t>1999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900 MHz radio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Magnetometer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Accelerometer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Light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Temperature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Pressure</a:t>
            </a:r>
          </a:p>
          <a:p>
            <a:pPr marL="171450" indent="-171450">
              <a:buFont typeface="Arial"/>
              <a:buChar char="•"/>
            </a:pPr>
            <a:endParaRPr lang="en-US" sz="1600" dirty="0">
              <a:latin typeface="Seravek Light"/>
              <a:cs typeface="Seravek Light"/>
            </a:endParaRPr>
          </a:p>
          <a:p>
            <a:r>
              <a:rPr lang="en-US" sz="1600" dirty="0" smtClean="0">
                <a:latin typeface="Seravek Light"/>
                <a:cs typeface="Seravek Light"/>
              </a:rPr>
              <a:t>One </a:t>
            </a:r>
            <a:r>
              <a:rPr lang="en-US" sz="1600" dirty="0">
                <a:latin typeface="Seravek Light"/>
                <a:cs typeface="Seravek Light"/>
              </a:rPr>
              <a:t>week lifetime in continuous operation</a:t>
            </a:r>
            <a:r>
              <a:rPr lang="en-US" sz="1600" dirty="0" smtClean="0">
                <a:latin typeface="Seravek Light"/>
                <a:cs typeface="Seravek Light"/>
              </a:rPr>
              <a:t>,</a:t>
            </a:r>
          </a:p>
          <a:p>
            <a:r>
              <a:rPr lang="en-US" sz="1600" dirty="0" smtClean="0">
                <a:solidFill>
                  <a:srgbClr val="C0504D"/>
                </a:solidFill>
                <a:latin typeface="Seravek Light"/>
                <a:cs typeface="Seravek Light"/>
              </a:rPr>
              <a:t>2 </a:t>
            </a:r>
            <a:r>
              <a:rPr lang="en-US" sz="1600" dirty="0">
                <a:solidFill>
                  <a:srgbClr val="C0504D"/>
                </a:solidFill>
                <a:latin typeface="Seravek Light"/>
                <a:cs typeface="Seravek Light"/>
              </a:rPr>
              <a:t>years</a:t>
            </a:r>
            <a:r>
              <a:rPr lang="en-US" sz="1600" dirty="0">
                <a:latin typeface="Seravek Light"/>
                <a:cs typeface="Seravek Light"/>
              </a:rPr>
              <a:t> </a:t>
            </a:r>
            <a:r>
              <a:rPr lang="en-US" sz="1600" dirty="0" smtClean="0">
                <a:latin typeface="Seravek Light"/>
                <a:cs typeface="Seravek Light"/>
              </a:rPr>
              <a:t>w/ </a:t>
            </a:r>
            <a:r>
              <a:rPr lang="en-US" sz="1600" dirty="0">
                <a:latin typeface="Seravek Light"/>
                <a:cs typeface="Seravek Light"/>
              </a:rPr>
              <a:t>1% duty </a:t>
            </a:r>
            <a:r>
              <a:rPr lang="en-US" sz="1600" dirty="0" smtClean="0">
                <a:latin typeface="Seravek Light"/>
                <a:cs typeface="Seravek Light"/>
              </a:rPr>
              <a:t>cycle</a:t>
            </a:r>
            <a:endParaRPr lang="en-US" sz="1600" dirty="0">
              <a:latin typeface="Seravek Light"/>
              <a:cs typeface="Seravek Light"/>
            </a:endParaRPr>
          </a:p>
          <a:p>
            <a:endParaRPr lang="en-US" sz="1600" dirty="0" smtClean="0">
              <a:latin typeface="Seravek Light"/>
              <a:cs typeface="Seravek Light"/>
            </a:endParaRPr>
          </a:p>
          <a:p>
            <a:endParaRPr lang="en-US" sz="1600" dirty="0">
              <a:latin typeface="Seravek Light"/>
              <a:cs typeface="Seravek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50592" y="4156364"/>
            <a:ext cx="2493408" cy="98713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4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Energy-critical systems push from “dark silicon” to “pitch black” silicon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Clock-gating</a:t>
            </a:r>
          </a:p>
          <a:p>
            <a:pPr lvl="1"/>
            <a:r>
              <a:rPr lang="en-US" dirty="0" smtClean="0"/>
              <a:t>Stop driving the clock tree of regions of a chip</a:t>
            </a:r>
          </a:p>
          <a:p>
            <a:pPr lvl="1"/>
            <a:r>
              <a:rPr lang="en-US" dirty="0" smtClean="0"/>
              <a:t>Eliminates switching power, but not static leakage</a:t>
            </a:r>
          </a:p>
          <a:p>
            <a:pPr lvl="1"/>
            <a:r>
              <a:rPr lang="en-US" dirty="0" smtClean="0"/>
              <a:t>“Dark Silicon”</a:t>
            </a:r>
          </a:p>
          <a:p>
            <a:r>
              <a:rPr lang="en-US" dirty="0" smtClean="0"/>
              <a:t>Power-gating</a:t>
            </a:r>
          </a:p>
          <a:p>
            <a:pPr lvl="1"/>
            <a:r>
              <a:rPr lang="en-US" dirty="0" smtClean="0"/>
              <a:t>Switch off power to regions of a chip</a:t>
            </a:r>
          </a:p>
          <a:p>
            <a:pPr lvl="1"/>
            <a:r>
              <a:rPr lang="en-US" dirty="0" smtClean="0"/>
              <a:t>Eliminates all chip leakage</a:t>
            </a:r>
          </a:p>
          <a:p>
            <a:pPr lvl="1"/>
            <a:r>
              <a:rPr lang="en-US" dirty="0" smtClean="0"/>
              <a:t>“Pitch Black Silicon”</a:t>
            </a:r>
          </a:p>
          <a:p>
            <a:r>
              <a:rPr lang="en-US" dirty="0" smtClean="0"/>
              <a:t>M3 systems aggressively power-gate to reach energy budget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154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Energy-harvesting motes embrace “pitch black” silicon</a:t>
            </a:r>
            <a:br>
              <a:rPr lang="en-US" dirty="0" smtClean="0"/>
            </a:br>
            <a:r>
              <a:rPr lang="en-US" i="1" dirty="0" smtClean="0"/>
              <a:t>Can we build a (useful) battery-free mote? Mote platform?</a:t>
            </a:r>
            <a:endParaRPr lang="en-US" dirty="0"/>
          </a:p>
        </p:txBody>
      </p:sp>
      <p:pic>
        <p:nvPicPr>
          <p:cNvPr id="4" name="Picture 16" descr="SOLAR-MONJOLO_A_SCH_NOT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044" y="1061501"/>
            <a:ext cx="8241687" cy="2836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490867" y="3936510"/>
            <a:ext cx="5358550" cy="932002"/>
            <a:chOff x="321880" y="4191000"/>
            <a:chExt cx="4592129" cy="798700"/>
          </a:xfrm>
        </p:grpSpPr>
        <p:pic>
          <p:nvPicPr>
            <p:cNvPr id="6" name="Picture 5" descr="gecko_power_supply_reve_bottom_1000x403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5436" y="4192335"/>
              <a:ext cx="1978573" cy="797365"/>
            </a:xfrm>
            <a:prstGeom prst="rect">
              <a:avLst/>
            </a:prstGeom>
          </p:spPr>
        </p:pic>
        <p:pic>
          <p:nvPicPr>
            <p:cNvPr id="7" name="Picture 6" descr="gecko_power_supply_top_1000x33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1880" y="4191000"/>
              <a:ext cx="2420301" cy="798700"/>
            </a:xfrm>
            <a:prstGeom prst="rect">
              <a:avLst/>
            </a:prstGeom>
          </p:spPr>
        </p:pic>
      </p:grpSp>
      <p:sp>
        <p:nvSpPr>
          <p:cNvPr id="8" name="Text Box 115"/>
          <p:cNvSpPr txBox="1">
            <a:spLocks noChangeArrowheads="1"/>
          </p:cNvSpPr>
          <p:nvPr/>
        </p:nvSpPr>
        <p:spPr bwMode="auto">
          <a:xfrm>
            <a:off x="3490866" y="4832266"/>
            <a:ext cx="565313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ja-JP" sz="7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L. </a:t>
            </a:r>
            <a:r>
              <a:rPr lang="en-US" altLang="ja-JP" sz="700" dirty="0" err="1" smtClean="0">
                <a:solidFill>
                  <a:srgbClr val="000000"/>
                </a:solidFill>
                <a:latin typeface="Seravek ExtraLight"/>
                <a:cs typeface="Seravek ExtraLight"/>
              </a:rPr>
              <a:t>Yerva</a:t>
            </a:r>
            <a:r>
              <a:rPr lang="en-US" altLang="ja-JP" sz="7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, B. Campbell, A. </a:t>
            </a:r>
            <a:r>
              <a:rPr lang="en-US" altLang="ja-JP" sz="700" dirty="0" err="1" smtClean="0">
                <a:solidFill>
                  <a:srgbClr val="000000"/>
                </a:solidFill>
                <a:latin typeface="Seravek ExtraLight"/>
                <a:cs typeface="Seravek ExtraLight"/>
              </a:rPr>
              <a:t>Bansal</a:t>
            </a:r>
            <a:r>
              <a:rPr lang="en-US" altLang="ja-JP" sz="7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, T. </a:t>
            </a:r>
            <a:r>
              <a:rPr lang="en-US" altLang="ja-JP" sz="700" dirty="0" err="1" smtClean="0">
                <a:solidFill>
                  <a:srgbClr val="000000"/>
                </a:solidFill>
                <a:latin typeface="Seravek ExtraLight"/>
                <a:cs typeface="Seravek ExtraLight"/>
              </a:rPr>
              <a:t>Schmid</a:t>
            </a:r>
            <a:r>
              <a:rPr lang="en-US" altLang="ja-JP" sz="7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, and P. Dutta, </a:t>
            </a:r>
            <a:r>
              <a:rPr lang="ja-JP" altLang="en-US" sz="7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“</a:t>
            </a:r>
            <a:r>
              <a:rPr lang="en-US" altLang="ja-JP" sz="700" dirty="0">
                <a:solidFill>
                  <a:srgbClr val="000000"/>
                </a:solidFill>
                <a:latin typeface="Seravek ExtraLight"/>
                <a:cs typeface="Seravek ExtraLight"/>
              </a:rPr>
              <a:t>Grafting Energy-Harvesting Leaves onto the </a:t>
            </a:r>
            <a:r>
              <a:rPr lang="en-US" altLang="ja-JP" sz="700" dirty="0" err="1">
                <a:solidFill>
                  <a:srgbClr val="000000"/>
                </a:solidFill>
                <a:latin typeface="Seravek ExtraLight"/>
                <a:cs typeface="Seravek ExtraLight"/>
              </a:rPr>
              <a:t>Sensornet</a:t>
            </a:r>
            <a:r>
              <a:rPr lang="en-US" altLang="ja-JP" sz="700" dirty="0">
                <a:solidFill>
                  <a:srgbClr val="000000"/>
                </a:solidFill>
                <a:latin typeface="Seravek ExtraLight"/>
                <a:cs typeface="Seravek ExtraLight"/>
              </a:rPr>
              <a:t> </a:t>
            </a:r>
            <a:r>
              <a:rPr lang="en-US" altLang="ja-JP" sz="7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Tree,</a:t>
            </a:r>
            <a:r>
              <a:rPr lang="ja-JP" altLang="en-US" sz="7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”</a:t>
            </a:r>
            <a:r>
              <a:rPr lang="en-US" altLang="ja-JP" sz="7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 In </a:t>
            </a:r>
            <a:r>
              <a:rPr lang="en-US" altLang="ja-JP" sz="700" i="1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Proceedings </a:t>
            </a:r>
            <a:r>
              <a:rPr lang="en-US" altLang="ja-JP" sz="700" i="1" dirty="0">
                <a:solidFill>
                  <a:srgbClr val="000000"/>
                </a:solidFill>
                <a:latin typeface="Seravek ExtraLight"/>
                <a:cs typeface="Seravek ExtraLight"/>
              </a:rPr>
              <a:t>of the 11th International Conference on Information Processing in Sensor Networks</a:t>
            </a:r>
            <a:r>
              <a:rPr lang="en-US" altLang="ja-JP" sz="700" dirty="0">
                <a:solidFill>
                  <a:srgbClr val="000000"/>
                </a:solidFill>
                <a:latin typeface="Seravek ExtraLight"/>
                <a:cs typeface="Seravek ExtraLight"/>
              </a:rPr>
              <a:t> (IPSN'12),  Beijing, China, Apr. 16-20, 2012.</a:t>
            </a:r>
            <a:endParaRPr lang="en-US" altLang="ja-JP" sz="700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</p:txBody>
      </p:sp>
      <p:sp>
        <p:nvSpPr>
          <p:cNvPr id="9" name="Oval 8"/>
          <p:cNvSpPr/>
          <p:nvPr/>
        </p:nvSpPr>
        <p:spPr>
          <a:xfrm>
            <a:off x="2757377" y="2064526"/>
            <a:ext cx="1066277" cy="106627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09602" y="2981341"/>
            <a:ext cx="1222483" cy="5772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2997" y="3545013"/>
            <a:ext cx="1693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Seravek"/>
                <a:cs typeface="Seravek"/>
              </a:rPr>
              <a:t>“The Nuclear Option”</a:t>
            </a:r>
          </a:p>
          <a:p>
            <a:endParaRPr lang="en-US" sz="1200" dirty="0">
              <a:latin typeface="Seravek"/>
              <a:cs typeface="Seravek"/>
            </a:endParaRP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Seravek"/>
                <a:cs typeface="Seravek"/>
              </a:rPr>
              <a:t>Zero static leakage</a:t>
            </a:r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Seravek"/>
                <a:cs typeface="Seravek"/>
              </a:rPr>
              <a:t>Very little control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3584" y="4933385"/>
            <a:ext cx="15968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solidFill>
                  <a:srgbClr val="7F7F7F"/>
                </a:solidFill>
                <a:latin typeface="Seravek Light"/>
                <a:cs typeface="Seravek Light"/>
              </a:rPr>
              <a:t>Slide borrowed from </a:t>
            </a:r>
            <a:r>
              <a:rPr lang="en-US" sz="800" i="1" dirty="0" err="1" smtClean="0">
                <a:solidFill>
                  <a:srgbClr val="7F7F7F"/>
                </a:solidFill>
                <a:latin typeface="Seravek Light"/>
                <a:cs typeface="Seravek Light"/>
              </a:rPr>
              <a:t>Prabal</a:t>
            </a:r>
            <a:r>
              <a:rPr lang="en-US" sz="800" i="1" dirty="0" smtClean="0">
                <a:solidFill>
                  <a:srgbClr val="7F7F7F"/>
                </a:solidFill>
                <a:latin typeface="Seravek Light"/>
                <a:cs typeface="Seravek Light"/>
              </a:rPr>
              <a:t> </a:t>
            </a:r>
            <a:r>
              <a:rPr lang="en-US" sz="800" i="1" dirty="0" err="1" smtClean="0">
                <a:solidFill>
                  <a:srgbClr val="7F7F7F"/>
                </a:solidFill>
                <a:latin typeface="Seravek Light"/>
                <a:cs typeface="Seravek Light"/>
              </a:rPr>
              <a:t>Dutta</a:t>
            </a:r>
            <a:endParaRPr lang="en-US" sz="800" i="1" dirty="0" smtClean="0">
              <a:solidFill>
                <a:srgbClr val="7F7F7F"/>
              </a:solidFill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258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ea typeface="ＭＳ Ｐゴシック" pitchFamily="1" charset="-128"/>
                <a:cs typeface="ＭＳ Ｐゴシック" pitchFamily="1" charset="-128"/>
              </a:rPr>
              <a:t>Monjolo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 sensors—the harvester </a:t>
            </a:r>
            <a:r>
              <a:rPr lang="en-US" i="1" dirty="0" smtClean="0">
                <a:ea typeface="ＭＳ Ｐゴシック" pitchFamily="1" charset="-128"/>
                <a:cs typeface="ＭＳ Ｐゴシック" pitchFamily="1" charset="-128"/>
              </a:rPr>
              <a:t>is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 the sensor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23" y="694623"/>
            <a:ext cx="2186590" cy="3020128"/>
          </a:xfrm>
          <a:prstGeom prst="rect">
            <a:avLst/>
          </a:prstGeom>
        </p:spPr>
      </p:pic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299309" y="3808034"/>
            <a:ext cx="379497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400" dirty="0" err="1" smtClean="0">
                <a:latin typeface="Seravek"/>
                <a:cs typeface="Seravek"/>
              </a:rPr>
              <a:t>Monjolo</a:t>
            </a:r>
            <a:r>
              <a:rPr lang="en-US" sz="1400" dirty="0" smtClean="0">
                <a:latin typeface="Seravek"/>
                <a:cs typeface="Seravek"/>
              </a:rPr>
              <a:t>: A Portuguese water hammer</a:t>
            </a:r>
          </a:p>
          <a:p>
            <a:pPr marL="285750" indent="-285750" eaLnBrk="0" hangingPunct="0">
              <a:buFont typeface="Wingdings" charset="2"/>
              <a:buChar char="§"/>
            </a:pPr>
            <a:r>
              <a:rPr lang="en-US" sz="1400" dirty="0" smtClean="0">
                <a:latin typeface="Seravek Light"/>
                <a:cs typeface="Seravek Light"/>
              </a:rPr>
              <a:t>Hammer rate </a:t>
            </a:r>
            <a:r>
              <a:rPr lang="en-US" sz="1400" dirty="0" smtClean="0">
                <a:latin typeface="Seravek Light"/>
                <a:cs typeface="Seravek Light"/>
                <a:sym typeface="Wingdings"/>
              </a:rPr>
              <a:t></a:t>
            </a:r>
            <a:r>
              <a:rPr lang="en-US" sz="1400" dirty="0">
                <a:latin typeface="Seravek Light"/>
                <a:cs typeface="Seravek Light"/>
                <a:sym typeface="Wingdings"/>
              </a:rPr>
              <a:t> </a:t>
            </a:r>
            <a:r>
              <a:rPr lang="en-US" sz="1400" dirty="0" smtClean="0">
                <a:latin typeface="Seravek Light"/>
                <a:cs typeface="Seravek Light"/>
                <a:sym typeface="Wingdings"/>
              </a:rPr>
              <a:t>flow rate</a:t>
            </a:r>
            <a:endParaRPr lang="en-US" sz="1400" dirty="0">
              <a:latin typeface="Seravek Light"/>
              <a:cs typeface="Seravek Light"/>
              <a:sym typeface="Wingdings"/>
            </a:endParaRPr>
          </a:p>
          <a:p>
            <a:pPr marL="285750" indent="-285750" eaLnBrk="0" hangingPunct="0">
              <a:buFont typeface="Wingdings" charset="2"/>
              <a:buChar char="§"/>
            </a:pPr>
            <a:r>
              <a:rPr lang="en-US" sz="1400" dirty="0" smtClean="0">
                <a:latin typeface="Seravek Light"/>
                <a:cs typeface="Seravek Light"/>
                <a:sym typeface="Wingdings"/>
              </a:rPr>
              <a:t>Fixed water quanta / strike</a:t>
            </a:r>
          </a:p>
          <a:p>
            <a:pPr marL="285750" indent="-285750" eaLnBrk="0" hangingPunct="0">
              <a:buFont typeface="Wingdings" charset="2"/>
              <a:buChar char="§"/>
            </a:pPr>
            <a:r>
              <a:rPr lang="en-US" sz="1400" dirty="0" smtClean="0">
                <a:latin typeface="Seravek Light"/>
                <a:cs typeface="Seravek Light"/>
                <a:sym typeface="Wingdings"/>
              </a:rPr>
              <a:t>Non-linearity with high flow rate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4286" y="814733"/>
            <a:ext cx="1132675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36288" y="3994782"/>
            <a:ext cx="726929" cy="6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06960" y="2380123"/>
            <a:ext cx="565114" cy="100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splitcore_dual_stack_605x1000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178661">
            <a:off x="5273795" y="2437587"/>
            <a:ext cx="600316" cy="912106"/>
          </a:xfrm>
          <a:prstGeom prst="rect">
            <a:avLst/>
          </a:prstGeom>
        </p:spPr>
      </p:pic>
      <p:pic>
        <p:nvPicPr>
          <p:cNvPr id="16" name="Picture 15" descr="gecko_in_light_999x1000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4908" y="750270"/>
            <a:ext cx="1074557" cy="988825"/>
          </a:xfrm>
          <a:prstGeom prst="rect">
            <a:avLst/>
          </a:prstGeom>
        </p:spPr>
      </p:pic>
      <p:pic>
        <p:nvPicPr>
          <p:cNvPr id="17" name="Picture 16" descr="monjolo_solar_tilted_1000x468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881925" y="1001787"/>
            <a:ext cx="1024739" cy="521706"/>
          </a:xfrm>
          <a:prstGeom prst="rect">
            <a:avLst/>
          </a:prstGeom>
        </p:spPr>
      </p:pic>
      <p:pic>
        <p:nvPicPr>
          <p:cNvPr id="20" name="Picture 19" descr="hotspring_both_1000x617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6845" y="3937860"/>
            <a:ext cx="1145238" cy="649647"/>
          </a:xfrm>
          <a:prstGeom prst="rect">
            <a:avLst/>
          </a:prstGeom>
        </p:spPr>
      </p:pic>
      <p:pic>
        <p:nvPicPr>
          <p:cNvPr id="21" name="Picture 20" descr="drip-loop2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27769" y="2271672"/>
            <a:ext cx="1027482" cy="916209"/>
          </a:xfrm>
          <a:prstGeom prst="rect">
            <a:avLst/>
          </a:prstGeom>
        </p:spPr>
      </p:pic>
      <p:pic>
        <p:nvPicPr>
          <p:cNvPr id="22" name="Picture 21" descr="split_core_breaker_1000x877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0058" y="2457908"/>
            <a:ext cx="1108373" cy="893640"/>
          </a:xfrm>
          <a:prstGeom prst="rect">
            <a:avLst/>
          </a:prstGeom>
        </p:spPr>
      </p:pic>
      <p:pic>
        <p:nvPicPr>
          <p:cNvPr id="23" name="Picture 22" descr="mini_shower_1000x610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3585" y="3853256"/>
            <a:ext cx="1470167" cy="824581"/>
          </a:xfrm>
          <a:prstGeom prst="rect">
            <a:avLst/>
          </a:prstGeom>
        </p:spPr>
      </p:pic>
      <p:sp>
        <p:nvSpPr>
          <p:cNvPr id="18" name="Text Box 115"/>
          <p:cNvSpPr txBox="1">
            <a:spLocks noChangeArrowheads="1"/>
          </p:cNvSpPr>
          <p:nvPr/>
        </p:nvSpPr>
        <p:spPr bwMode="auto">
          <a:xfrm>
            <a:off x="3997982" y="1768062"/>
            <a:ext cx="5052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L. </a:t>
            </a:r>
            <a:r>
              <a:rPr lang="en-US" altLang="ja-JP" sz="800" dirty="0" err="1" smtClean="0">
                <a:solidFill>
                  <a:srgbClr val="000000"/>
                </a:solidFill>
                <a:latin typeface="Seravek ExtraLight"/>
                <a:cs typeface="Seravek ExtraLight"/>
              </a:rPr>
              <a:t>Yerva</a:t>
            </a:r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, B. Campbell, A. </a:t>
            </a:r>
            <a:r>
              <a:rPr lang="en-US" altLang="ja-JP" sz="800" dirty="0" err="1" smtClean="0">
                <a:solidFill>
                  <a:srgbClr val="000000"/>
                </a:solidFill>
                <a:latin typeface="Seravek ExtraLight"/>
                <a:cs typeface="Seravek ExtraLight"/>
              </a:rPr>
              <a:t>Bansal</a:t>
            </a:r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, T. </a:t>
            </a:r>
            <a:r>
              <a:rPr lang="en-US" altLang="ja-JP" sz="800" dirty="0" err="1" smtClean="0">
                <a:solidFill>
                  <a:srgbClr val="000000"/>
                </a:solidFill>
                <a:latin typeface="Seravek ExtraLight"/>
                <a:cs typeface="Seravek ExtraLight"/>
              </a:rPr>
              <a:t>Schmid</a:t>
            </a:r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, and P. Dutta, </a:t>
            </a:r>
            <a:r>
              <a:rPr lang="ja-JP" altLang="en-US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“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Grafting Energy-Harvesting Leaves onto the </a:t>
            </a:r>
            <a:r>
              <a:rPr lang="en-US" altLang="ja-JP" sz="800" dirty="0" err="1">
                <a:solidFill>
                  <a:srgbClr val="000000"/>
                </a:solidFill>
                <a:latin typeface="Seravek ExtraLight"/>
                <a:cs typeface="Seravek ExtraLight"/>
              </a:rPr>
              <a:t>Sensornet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 </a:t>
            </a:r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Tree,</a:t>
            </a:r>
            <a:r>
              <a:rPr lang="ja-JP" altLang="en-US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”</a:t>
            </a:r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 In </a:t>
            </a:r>
            <a:r>
              <a:rPr lang="en-US" altLang="ja-JP" sz="800" i="1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Proceedings </a:t>
            </a:r>
            <a:r>
              <a:rPr lang="en-US" altLang="ja-JP" sz="800" i="1" dirty="0">
                <a:solidFill>
                  <a:srgbClr val="000000"/>
                </a:solidFill>
                <a:latin typeface="Seravek ExtraLight"/>
                <a:cs typeface="Seravek ExtraLight"/>
              </a:rPr>
              <a:t>of the 11th International Conference on Information Processing in Sensor Networks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 (IPSN'12),  Beijing, China, Apr. 16-20, 2012.</a:t>
            </a:r>
            <a:endParaRPr lang="en-US" altLang="ja-JP" sz="800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/>
        </p:nvSpPr>
        <p:spPr bwMode="auto">
          <a:xfrm>
            <a:off x="3997449" y="4661457"/>
            <a:ext cx="3928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B. 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Campbell, </a:t>
            </a:r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B. </a:t>
            </a:r>
            <a:r>
              <a:rPr lang="en-US" altLang="ja-JP" sz="800" dirty="0" err="1">
                <a:solidFill>
                  <a:srgbClr val="000000"/>
                </a:solidFill>
                <a:latin typeface="Seravek ExtraLight"/>
                <a:cs typeface="Seravek ExtraLight"/>
              </a:rPr>
              <a:t>Ghena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, and </a:t>
            </a:r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P. 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Dutta, "Energy-Harvesting Thermoelectric Sensing for Unobtrusive Water and Appliance Metering,” In </a:t>
            </a:r>
            <a:r>
              <a:rPr lang="en-US" altLang="ja-JP" sz="800" i="1" dirty="0">
                <a:solidFill>
                  <a:srgbClr val="000000"/>
                </a:solidFill>
                <a:latin typeface="Seravek ExtraLight"/>
                <a:cs typeface="Seravek ExtraLight"/>
              </a:rPr>
              <a:t>Proceedings of the 2nd International Workshop on Energy Neutral Sensing Systems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 (ENSsys'14),  Memphis, TN, Nov. 6, 2014.</a:t>
            </a:r>
          </a:p>
        </p:txBody>
      </p:sp>
      <p:sp>
        <p:nvSpPr>
          <p:cNvPr id="24" name="Text Box 115"/>
          <p:cNvSpPr txBox="1">
            <a:spLocks noChangeArrowheads="1"/>
          </p:cNvSpPr>
          <p:nvPr/>
        </p:nvSpPr>
        <p:spPr bwMode="auto">
          <a:xfrm>
            <a:off x="3997449" y="3379433"/>
            <a:ext cx="50523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Samuel </a:t>
            </a:r>
            <a:r>
              <a:rPr lang="en-US" altLang="ja-JP" sz="800" dirty="0" err="1">
                <a:solidFill>
                  <a:srgbClr val="000000"/>
                </a:solidFill>
                <a:latin typeface="Seravek ExtraLight"/>
                <a:cs typeface="Seravek ExtraLight"/>
              </a:rPr>
              <a:t>DeBruin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, Bradford Campbell</a:t>
            </a:r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, and 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Prabal Dutta, "</a:t>
            </a:r>
            <a:r>
              <a:rPr lang="en-US" altLang="ja-JP" sz="800" dirty="0" err="1">
                <a:solidFill>
                  <a:srgbClr val="000000"/>
                </a:solidFill>
                <a:latin typeface="Seravek ExtraLight"/>
                <a:cs typeface="Seravek ExtraLight"/>
              </a:rPr>
              <a:t>Monjolo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: An Energy-Harvesting Energy Meter Architecture</a:t>
            </a:r>
            <a:r>
              <a:rPr lang="en-US" altLang="ja-JP" sz="800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,” 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In </a:t>
            </a:r>
            <a:r>
              <a:rPr lang="en-US" altLang="ja-JP" sz="800" i="1" dirty="0">
                <a:solidFill>
                  <a:srgbClr val="000000"/>
                </a:solidFill>
                <a:latin typeface="Seravek ExtraLight"/>
                <a:cs typeface="Seravek ExtraLight"/>
              </a:rPr>
              <a:t>Proceedings of the 11th ACM Conference on Embedded Networked Sensor Systems</a:t>
            </a:r>
            <a:r>
              <a:rPr lang="en-US" altLang="ja-JP" sz="800" dirty="0">
                <a:solidFill>
                  <a:srgbClr val="000000"/>
                </a:solidFill>
                <a:latin typeface="Seravek ExtraLight"/>
                <a:cs typeface="Seravek ExtraLight"/>
              </a:rPr>
              <a:t> (Sensys'13),  Rome, Italy, Nov. 11-14, 2013.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3584" y="4933385"/>
            <a:ext cx="15968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solidFill>
                  <a:srgbClr val="7F7F7F"/>
                </a:solidFill>
                <a:latin typeface="Seravek Light"/>
                <a:cs typeface="Seravek Light"/>
              </a:rPr>
              <a:t>Slide borrowed from </a:t>
            </a:r>
            <a:r>
              <a:rPr lang="en-US" sz="800" i="1" dirty="0" err="1" smtClean="0">
                <a:solidFill>
                  <a:srgbClr val="7F7F7F"/>
                </a:solidFill>
                <a:latin typeface="Seravek Light"/>
                <a:cs typeface="Seravek Light"/>
              </a:rPr>
              <a:t>Prabal</a:t>
            </a:r>
            <a:r>
              <a:rPr lang="en-US" sz="800" i="1" dirty="0" smtClean="0">
                <a:solidFill>
                  <a:srgbClr val="7F7F7F"/>
                </a:solidFill>
                <a:latin typeface="Seravek Light"/>
                <a:cs typeface="Seravek Light"/>
              </a:rPr>
              <a:t> </a:t>
            </a:r>
            <a:r>
              <a:rPr lang="en-US" sz="800" i="1" dirty="0" err="1" smtClean="0">
                <a:solidFill>
                  <a:srgbClr val="7F7F7F"/>
                </a:solidFill>
                <a:latin typeface="Seravek Light"/>
                <a:cs typeface="Seravek Light"/>
              </a:rPr>
              <a:t>Dutta</a:t>
            </a:r>
            <a:endParaRPr lang="en-US" sz="800" i="1" dirty="0" smtClean="0">
              <a:solidFill>
                <a:srgbClr val="7F7F7F"/>
              </a:solidFill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10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The </a:t>
            </a:r>
            <a:r>
              <a:rPr lang="en-US" dirty="0" err="1" smtClean="0">
                <a:ea typeface="ＭＳ Ｐゴシック" pitchFamily="1" charset="-128"/>
                <a:cs typeface="ＭＳ Ｐゴシック" pitchFamily="1" charset="-128"/>
              </a:rPr>
              <a:t>Monjolo</a:t>
            </a:r>
            <a:r>
              <a:rPr lang="en-US" dirty="0" smtClean="0">
                <a:ea typeface="ＭＳ Ｐゴシック" pitchFamily="1" charset="-128"/>
                <a:cs typeface="ＭＳ Ｐゴシック" pitchFamily="1" charset="-128"/>
              </a:rPr>
              <a:t> principle decomposes into an array of components that build a diverse set of energy-harvesting sensors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71" y="1205640"/>
            <a:ext cx="8656336" cy="2813909"/>
          </a:xfrm>
          <a:prstGeom prst="rect">
            <a:avLst/>
          </a:prstGeom>
        </p:spPr>
      </p:pic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0" y="4087538"/>
            <a:ext cx="850046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1600" dirty="0" smtClean="0">
                <a:latin typeface="Seravek"/>
                <a:cs typeface="Seravek"/>
                <a:sym typeface="Wingdings"/>
              </a:rPr>
              <a:t>HW/SW designs available online:</a:t>
            </a:r>
          </a:p>
          <a:p>
            <a:pPr eaLnBrk="0" hangingPunct="0"/>
            <a:r>
              <a:rPr lang="en-US" sz="1600" dirty="0">
                <a:latin typeface="Seravek Light"/>
                <a:cs typeface="Seravek Light"/>
                <a:sym typeface="Wingdings"/>
              </a:rPr>
              <a:t>[</a:t>
            </a:r>
            <a:r>
              <a:rPr lang="en-US" sz="1600" dirty="0" smtClean="0">
                <a:latin typeface="Seravek Light"/>
                <a:cs typeface="Seravek Light"/>
                <a:sym typeface="Wingdings"/>
              </a:rPr>
              <a:t>1] </a:t>
            </a:r>
            <a:r>
              <a:rPr lang="en-US" sz="1600" dirty="0">
                <a:latin typeface="Seravek Light"/>
                <a:cs typeface="Seravek Light"/>
                <a:sym typeface="Wingdings"/>
              </a:rPr>
              <a:t>http://lab11.eecs.umich.edu/</a:t>
            </a:r>
            <a:r>
              <a:rPr lang="en-US" sz="1600" dirty="0" err="1" smtClean="0">
                <a:latin typeface="Seravek Light"/>
                <a:cs typeface="Seravek Light"/>
                <a:sym typeface="Wingdings"/>
              </a:rPr>
              <a:t>pcb.html</a:t>
            </a:r>
            <a:endParaRPr lang="en-US" sz="1600" dirty="0" smtClean="0">
              <a:latin typeface="Seravek Light"/>
              <a:cs typeface="Seravek Light"/>
              <a:sym typeface="Wingdings"/>
            </a:endParaRPr>
          </a:p>
          <a:p>
            <a:pPr eaLnBrk="0" hangingPunct="0"/>
            <a:r>
              <a:rPr lang="en-US" sz="1600" dirty="0" smtClean="0">
                <a:latin typeface="Seravek Light"/>
                <a:cs typeface="Seravek Light"/>
                <a:sym typeface="Wingdings"/>
              </a:rPr>
              <a:t>[2] https://</a:t>
            </a:r>
            <a:r>
              <a:rPr lang="en-US" sz="1600" dirty="0" err="1" smtClean="0">
                <a:latin typeface="Seravek Light"/>
                <a:cs typeface="Seravek Light"/>
                <a:sym typeface="Wingdings"/>
              </a:rPr>
              <a:t>github.com</a:t>
            </a:r>
            <a:r>
              <a:rPr lang="en-US" sz="1600" dirty="0" smtClean="0">
                <a:latin typeface="Seravek Light"/>
                <a:cs typeface="Seravek Light"/>
                <a:sym typeface="Wingdings"/>
              </a:rPr>
              <a:t>/lab11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3584" y="4933385"/>
            <a:ext cx="15968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 smtClean="0">
                <a:solidFill>
                  <a:srgbClr val="7F7F7F"/>
                </a:solidFill>
                <a:latin typeface="Seravek Light"/>
                <a:cs typeface="Seravek Light"/>
              </a:rPr>
              <a:t>Slide borrowed from </a:t>
            </a:r>
            <a:r>
              <a:rPr lang="en-US" sz="800" i="1" dirty="0" err="1" smtClean="0">
                <a:solidFill>
                  <a:srgbClr val="7F7F7F"/>
                </a:solidFill>
                <a:latin typeface="Seravek Light"/>
                <a:cs typeface="Seravek Light"/>
              </a:rPr>
              <a:t>Prabal</a:t>
            </a:r>
            <a:r>
              <a:rPr lang="en-US" sz="800" i="1" dirty="0" smtClean="0">
                <a:solidFill>
                  <a:srgbClr val="7F7F7F"/>
                </a:solidFill>
                <a:latin typeface="Seravek Light"/>
                <a:cs typeface="Seravek Light"/>
              </a:rPr>
              <a:t> </a:t>
            </a:r>
            <a:r>
              <a:rPr lang="en-US" sz="800" i="1" dirty="0" err="1" smtClean="0">
                <a:solidFill>
                  <a:srgbClr val="7F7F7F"/>
                </a:solidFill>
                <a:latin typeface="Seravek Light"/>
                <a:cs typeface="Seravek Light"/>
              </a:rPr>
              <a:t>Dutta</a:t>
            </a:r>
            <a:endParaRPr lang="en-US" sz="800" i="1" dirty="0" smtClean="0">
              <a:solidFill>
                <a:srgbClr val="7F7F7F"/>
              </a:solidFill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33805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Systems are not required to be all or none, however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847016" cy="267137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“Federated Energy”</a:t>
            </a:r>
          </a:p>
          <a:p>
            <a:pPr lvl="1"/>
            <a:r>
              <a:rPr lang="en-US" dirty="0" smtClean="0"/>
              <a:t>Harvest an independent store for each component</a:t>
            </a:r>
          </a:p>
          <a:p>
            <a:pPr lvl="1"/>
            <a:r>
              <a:rPr lang="en-US" dirty="0" smtClean="0"/>
              <a:t>Completely cut power when component is not in use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But this system cannot cut power to the MCU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MCU-Federated energy control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4794601"/>
            <a:ext cx="728735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ravek Light"/>
                <a:cs typeface="Seravek Light"/>
              </a:rPr>
              <a:t>Josiah Hester, </a:t>
            </a:r>
            <a:r>
              <a:rPr lang="en-US" sz="900" dirty="0" err="1">
                <a:latin typeface="Seravek Light"/>
                <a:cs typeface="Seravek Light"/>
              </a:rPr>
              <a:t>Lanny</a:t>
            </a:r>
            <a:r>
              <a:rPr lang="en-US" sz="900" dirty="0">
                <a:latin typeface="Seravek Light"/>
                <a:cs typeface="Seravek Light"/>
              </a:rPr>
              <a:t> </a:t>
            </a:r>
            <a:r>
              <a:rPr lang="en-US" sz="900" dirty="0" err="1">
                <a:latin typeface="Seravek Light"/>
                <a:cs typeface="Seravek Light"/>
              </a:rPr>
              <a:t>Sitanayah</a:t>
            </a:r>
            <a:r>
              <a:rPr lang="en-US" sz="900" dirty="0">
                <a:latin typeface="Seravek Light"/>
                <a:cs typeface="Seravek Light"/>
              </a:rPr>
              <a:t>, and Jacob </a:t>
            </a:r>
            <a:r>
              <a:rPr lang="en-US" sz="900" dirty="0" err="1">
                <a:latin typeface="Seravek Light"/>
                <a:cs typeface="Seravek Light"/>
              </a:rPr>
              <a:t>Sorber</a:t>
            </a:r>
            <a:r>
              <a:rPr lang="en-US" sz="900" dirty="0">
                <a:latin typeface="Seravek Light"/>
                <a:cs typeface="Seravek Light"/>
              </a:rPr>
              <a:t>. 2015. Tragedy of the Coulombs: Federating Energy Storage for Tiny, Intermittently-Powered Sensors. In Proceedings of the 13th ACM Conference on Embedded Networked Sensor Systems (</a:t>
            </a:r>
            <a:r>
              <a:rPr lang="en-US" sz="900" dirty="0" err="1">
                <a:latin typeface="Seravek Light"/>
                <a:cs typeface="Seravek Light"/>
              </a:rPr>
              <a:t>SenSys</a:t>
            </a:r>
            <a:r>
              <a:rPr lang="en-US" sz="900" dirty="0">
                <a:latin typeface="Seravek Light"/>
                <a:cs typeface="Seravek Light"/>
              </a:rPr>
              <a:t> '15)</a:t>
            </a:r>
          </a:p>
          <a:p>
            <a:endParaRPr lang="en-US" sz="900" dirty="0" smtClean="0">
              <a:latin typeface="Seravek Light"/>
              <a:cs typeface="Seravek Light"/>
            </a:endParaRPr>
          </a:p>
        </p:txBody>
      </p:sp>
      <p:pic>
        <p:nvPicPr>
          <p:cNvPr id="6" name="Picture 5" descr="Screen Shot 2016-02-15 at 07.49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216" y="1474801"/>
            <a:ext cx="3394193" cy="2647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811" y="3871528"/>
            <a:ext cx="2251519" cy="9100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51" y="3871528"/>
            <a:ext cx="1892300" cy="92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0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Embedded interconnect technology has not changed in over 30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200151"/>
            <a:ext cx="7832437" cy="3394472"/>
          </a:xfrm>
        </p:spPr>
        <p:txBody>
          <a:bodyPr/>
          <a:lstStyle/>
          <a:p>
            <a:r>
              <a:rPr lang="en-US" dirty="0" smtClean="0"/>
              <a:t>If we re-examine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Addressing</a:t>
            </a:r>
          </a:p>
          <a:p>
            <a:pPr lvl="1"/>
            <a:r>
              <a:rPr lang="en-US" dirty="0" smtClean="0"/>
              <a:t>Acknowledgements</a:t>
            </a:r>
          </a:p>
          <a:p>
            <a:pPr lvl="1"/>
            <a:r>
              <a:rPr lang="en-US" dirty="0" smtClean="0"/>
              <a:t>Centralized </a:t>
            </a:r>
            <a:r>
              <a:rPr lang="en-US" dirty="0" err="1" smtClean="0"/>
              <a:t>vs</a:t>
            </a:r>
            <a:r>
              <a:rPr lang="en-US" dirty="0" smtClean="0"/>
              <a:t> Decentralized</a:t>
            </a:r>
          </a:p>
          <a:p>
            <a:pPr lvl="1"/>
            <a:r>
              <a:rPr lang="en-US" b="1" dirty="0" smtClean="0">
                <a:latin typeface="Seravek "/>
                <a:cs typeface="Seravek "/>
              </a:rPr>
              <a:t>Peripheral power state is an interconnect concern</a:t>
            </a:r>
          </a:p>
        </p:txBody>
      </p:sp>
    </p:spTree>
    <p:extLst>
      <p:ext uri="{BB962C8B-B14F-4D97-AF65-F5344CB8AC3E}">
        <p14:creationId xmlns:p14="http://schemas.microsoft.com/office/powerpoint/2010/main" val="52510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mm-scale systems leverage </a:t>
            </a:r>
            <a:r>
              <a:rPr lang="en-US" u="sng" dirty="0" smtClean="0"/>
              <a:t>decentralized, autonomous</a:t>
            </a:r>
            <a:r>
              <a:rPr lang="en-US" dirty="0" smtClean="0"/>
              <a:t> power management via </a:t>
            </a:r>
            <a:r>
              <a:rPr lang="en-US" dirty="0" err="1" smtClean="0"/>
              <a:t>MBus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Challenges</a:t>
            </a:r>
          </a:p>
          <a:p>
            <a:pPr lvl="1"/>
            <a:r>
              <a:rPr lang="en-US" dirty="0" smtClean="0"/>
              <a:t>Energy efficient multi-master systems are a distributed state problem</a:t>
            </a:r>
          </a:p>
          <a:p>
            <a:pPr lvl="1"/>
            <a:r>
              <a:rPr lang="en-US" dirty="0" smtClean="0"/>
              <a:t>Cold-booting silicon is a hard circuits problem</a:t>
            </a:r>
          </a:p>
          <a:p>
            <a:pPr lvl="2"/>
            <a:r>
              <a:rPr lang="en-US" dirty="0" smtClean="0"/>
              <a:t>Because there is no stable clock</a:t>
            </a:r>
          </a:p>
          <a:p>
            <a:r>
              <a:rPr lang="en-US" dirty="0" err="1" smtClean="0"/>
              <a:t>MBus</a:t>
            </a:r>
            <a:r>
              <a:rPr lang="en-US" dirty="0" smtClean="0"/>
              <a:t> Key Observation</a:t>
            </a:r>
          </a:p>
          <a:p>
            <a:pPr lvl="1"/>
            <a:r>
              <a:rPr lang="en-US" dirty="0" smtClean="0"/>
              <a:t>A component is either already on, or can leverage an incoming message to wake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30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introduces three, transparent, hierarchical power domains to maximize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015962" cy="3394472"/>
          </a:xfrm>
        </p:spPr>
        <p:txBody>
          <a:bodyPr/>
          <a:lstStyle/>
          <a:p>
            <a:r>
              <a:rPr lang="en-US" dirty="0" smtClean="0"/>
              <a:t>Provide an “always-on” abstraction</a:t>
            </a:r>
          </a:p>
          <a:p>
            <a:pPr lvl="1"/>
            <a:r>
              <a:rPr lang="en-US" dirty="0" smtClean="0"/>
              <a:t>Interconnect fabric powers on components upon receipt of a message</a:t>
            </a:r>
          </a:p>
          <a:p>
            <a:pPr lvl="1"/>
            <a:r>
              <a:rPr lang="en-US" dirty="0" smtClean="0"/>
              <a:t>Transparent to callers and chip designers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62" y="1200151"/>
            <a:ext cx="3498501" cy="373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5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 motes continue to push the boundaries of lifetime, harvesting, and volume, every </a:t>
            </a:r>
            <a:r>
              <a:rPr lang="en-US" dirty="0" err="1" smtClean="0"/>
              <a:t>microjoule</a:t>
            </a:r>
            <a:r>
              <a:rPr lang="en-US" dirty="0" smtClean="0"/>
              <a:t> is precious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Circuits advancements will continue to provide benefits</a:t>
            </a:r>
          </a:p>
          <a:p>
            <a:pPr lvl="1"/>
            <a:r>
              <a:rPr lang="en-US" dirty="0" smtClean="0"/>
              <a:t>Non-volatile RAM will fall in price and area</a:t>
            </a:r>
          </a:p>
          <a:p>
            <a:pPr lvl="1"/>
            <a:r>
              <a:rPr lang="en-US" dirty="0" smtClean="0"/>
              <a:t>Accelerators will replace compute-intensive tasks</a:t>
            </a:r>
          </a:p>
          <a:p>
            <a:pPr lvl="1"/>
            <a:r>
              <a:rPr lang="en-US" dirty="0" smtClean="0"/>
              <a:t>Finer-grained internal power-gating</a:t>
            </a:r>
          </a:p>
          <a:p>
            <a:pPr lvl="1"/>
            <a:r>
              <a:rPr lang="en-US" dirty="0" smtClean="0"/>
              <a:t>Diminishing returns</a:t>
            </a:r>
            <a:r>
              <a:rPr lang="is-IS" dirty="0" smtClean="0"/>
              <a:t>…</a:t>
            </a:r>
            <a:endParaRPr lang="en-US" dirty="0" smtClean="0"/>
          </a:p>
          <a:p>
            <a:r>
              <a:rPr lang="en-US" dirty="0" smtClean="0"/>
              <a:t>But there are system-level constructs wasting energy today</a:t>
            </a:r>
          </a:p>
          <a:p>
            <a:pPr lvl="1"/>
            <a:r>
              <a:rPr lang="en-US" dirty="0" smtClean="0"/>
              <a:t>Leveraging peripheral power-gating</a:t>
            </a:r>
          </a:p>
          <a:p>
            <a:pPr lvl="1"/>
            <a:r>
              <a:rPr lang="en-US" dirty="0" smtClean="0"/>
              <a:t>Coalescing wakeups</a:t>
            </a:r>
          </a:p>
          <a:p>
            <a:pPr lvl="1"/>
            <a:r>
              <a:rPr lang="en-US" dirty="0" smtClean="0"/>
              <a:t>Clock domain controls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37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talk: A tour of micro-scale mote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Brief History of “Smart Dust”</a:t>
            </a:r>
          </a:p>
          <a:p>
            <a:r>
              <a:rPr lang="en-US" dirty="0" smtClean="0"/>
              <a:t>Micro-Scale Composition </a:t>
            </a:r>
            <a:r>
              <a:rPr lang="en-US" dirty="0"/>
              <a:t>Architecture</a:t>
            </a:r>
          </a:p>
          <a:p>
            <a:r>
              <a:rPr lang="en-US" dirty="0" smtClean="0"/>
              <a:t>Energy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91519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Brief History of “Smart Dust”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System Composition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Energy</a:t>
            </a:r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 smtClean="0"/>
              <a:t>“Internal”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“External”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273308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Embedded interconnect protocols have not changed in 30 years either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fact, they do not exist at all</a:t>
            </a:r>
          </a:p>
          <a:p>
            <a:r>
              <a:rPr lang="en-US" dirty="0" smtClean="0"/>
              <a:t>Q: How do you read a register on a sensor?</a:t>
            </a:r>
          </a:p>
          <a:p>
            <a:r>
              <a:rPr lang="en-US" dirty="0" smtClean="0"/>
              <a:t>Q: How do you write to a radio’s packet buffer?</a:t>
            </a:r>
          </a:p>
        </p:txBody>
      </p:sp>
    </p:spTree>
    <p:extLst>
      <p:ext uri="{BB962C8B-B14F-4D97-AF65-F5344CB8AC3E}">
        <p14:creationId xmlns:p14="http://schemas.microsoft.com/office/powerpoint/2010/main" val="10572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MPQ: A (mostly) PHY-independent protocol to standardize reading and writing registers and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Motivations</a:t>
            </a:r>
          </a:p>
          <a:p>
            <a:pPr lvl="1"/>
            <a:r>
              <a:rPr lang="en-US" dirty="0" smtClean="0"/>
              <a:t>Simplicity across the ecosystem</a:t>
            </a:r>
          </a:p>
          <a:p>
            <a:pPr lvl="1"/>
            <a:r>
              <a:rPr lang="en-US" dirty="0" smtClean="0"/>
              <a:t>Enabling </a:t>
            </a:r>
            <a:r>
              <a:rPr lang="en-US" i="1" dirty="0" smtClean="0"/>
              <a:t>reliable</a:t>
            </a:r>
            <a:r>
              <a:rPr lang="en-US" dirty="0" smtClean="0"/>
              <a:t> direct peripheral communication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Transition CPU from active overseer to passive coordinator</a:t>
            </a:r>
          </a:p>
          <a:p>
            <a:pPr lvl="2"/>
            <a:r>
              <a:rPr lang="en-US" dirty="0" smtClean="0"/>
              <a:t>Configure all peripherals at boot, then power off self</a:t>
            </a:r>
          </a:p>
          <a:p>
            <a:pPr lvl="2"/>
            <a:r>
              <a:rPr lang="en-US" dirty="0" smtClean="0"/>
              <a:t>Distributed equivalent of many COTS chips (Sleepwalking, </a:t>
            </a:r>
            <a:r>
              <a:rPr lang="en-US" dirty="0" err="1" smtClean="0"/>
              <a:t>uDMA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295" y="2424999"/>
            <a:ext cx="2251519" cy="910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35" y="2424999"/>
            <a:ext cx="1892300" cy="923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4848" y="1407969"/>
            <a:ext cx="2185214" cy="1549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accent2"/>
                </a:solidFill>
                <a:latin typeface="Seravek"/>
                <a:cs typeface="Seravek"/>
              </a:rPr>
              <a:t>Primitives</a:t>
            </a:r>
            <a:endParaRPr lang="en-US" sz="1600" dirty="0">
              <a:latin typeface="Seravek Light"/>
              <a:cs typeface="Seravek Light"/>
            </a:endParaRP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Read/Write Register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Block DMA transfer</a:t>
            </a:r>
          </a:p>
          <a:p>
            <a:pPr marL="171450" indent="-1714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“Streaming” memory</a:t>
            </a:r>
          </a:p>
        </p:txBody>
      </p:sp>
    </p:spTree>
    <p:extLst>
      <p:ext uri="{BB962C8B-B14F-4D97-AF65-F5344CB8AC3E}">
        <p14:creationId xmlns:p14="http://schemas.microsoft.com/office/powerpoint/2010/main" val="86127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MPQ repurposes the 4 LSB of the address as a function identifier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345325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Could also use the first 4 bits of data if address bits are unavailable</a:t>
            </a:r>
          </a:p>
          <a:p>
            <a:pPr lvl="1"/>
            <a:r>
              <a:rPr lang="en-US" dirty="0" smtClean="0"/>
              <a:t>Embedded write addresses for read commands enable powerful command synthesis</a:t>
            </a:r>
            <a:endParaRPr lang="en-US" dirty="0"/>
          </a:p>
        </p:txBody>
      </p:sp>
      <p:pic>
        <p:nvPicPr>
          <p:cNvPr id="4" name="Picture 3" descr="Screen Shot 2016-02-15 at 11.1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33" y="2401455"/>
            <a:ext cx="7380347" cy="1487085"/>
          </a:xfrm>
          <a:prstGeom prst="rect">
            <a:avLst/>
          </a:prstGeom>
        </p:spPr>
      </p:pic>
      <p:pic>
        <p:nvPicPr>
          <p:cNvPr id="5" name="Picture 4" descr="Screen Shot 2016-02-15 at 11.15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31" y="3963776"/>
            <a:ext cx="7380349" cy="117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5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interesting quirk begets an interesting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M3 CPU chip has only SRAM</a:t>
            </a:r>
          </a:p>
          <a:p>
            <a:pPr lvl="1"/>
            <a:r>
              <a:rPr lang="en-US" dirty="0" smtClean="0"/>
              <a:t>Loses state (and programming) on complete power loss</a:t>
            </a:r>
          </a:p>
          <a:p>
            <a:r>
              <a:rPr lang="en-US" dirty="0" smtClean="0"/>
              <a:t>Separate flash chip programs CPU on boot</a:t>
            </a:r>
          </a:p>
          <a:p>
            <a:pPr lvl="1"/>
            <a:r>
              <a:rPr lang="en-US" dirty="0" smtClean="0"/>
              <a:t>Actually, it is a state machine issuing arbitrary DMA messages</a:t>
            </a:r>
          </a:p>
          <a:p>
            <a:r>
              <a:rPr lang="en-US" dirty="0" smtClean="0"/>
              <a:t>No CPU needed for a sense, send, and forget application</a:t>
            </a:r>
          </a:p>
          <a:p>
            <a:pPr lvl="1"/>
            <a:r>
              <a:rPr lang="en-US" dirty="0" smtClean="0"/>
              <a:t>As peripherals become more capable, </a:t>
            </a:r>
            <a:r>
              <a:rPr lang="en-US" dirty="0" smtClean="0">
                <a:solidFill>
                  <a:schemeClr val="accent2"/>
                </a:solidFill>
              </a:rPr>
              <a:t>what is the role of the CPU?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7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Perhaps it is time for a generic protocol on top of major embedded buses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the programmability and utility of mostly-fixed-function peripheral frontend</a:t>
            </a:r>
          </a:p>
          <a:p>
            <a:r>
              <a:rPr lang="en-US" dirty="0" smtClean="0"/>
              <a:t>Proving powerful for synthesis in M3 ecosystem</a:t>
            </a:r>
          </a:p>
          <a:p>
            <a:r>
              <a:rPr lang="en-US" dirty="0" smtClean="0"/>
              <a:t>Easy to phase-in</a:t>
            </a:r>
          </a:p>
          <a:p>
            <a:pPr lvl="1"/>
            <a:r>
              <a:rPr lang="en-US" dirty="0" smtClean="0"/>
              <a:t>No backward compatibility because there’s nothing today!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Brief History of “Smart Dust”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System Composition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Energy</a:t>
            </a:r>
          </a:p>
          <a:p>
            <a:r>
              <a:rPr lang="en-US" dirty="0" smtClean="0"/>
              <a:t>Communication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“Internal”</a:t>
            </a:r>
          </a:p>
          <a:p>
            <a:pPr lvl="1"/>
            <a:r>
              <a:rPr lang="en-US" dirty="0" smtClean="0"/>
              <a:t>“External”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272028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Q: How do you program a 1mm</a:t>
            </a:r>
            <a:r>
              <a:rPr lang="en-US" baseline="30000" dirty="0" smtClean="0"/>
              <a:t>3</a:t>
            </a:r>
            <a:r>
              <a:rPr lang="en-US" dirty="0" smtClean="0"/>
              <a:t> mote?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934" y="2676247"/>
            <a:ext cx="165913" cy="12410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24424" y="2493818"/>
            <a:ext cx="515697" cy="51569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31246" y="3047867"/>
            <a:ext cx="1524551" cy="40011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Seravek "/>
                <a:cs typeface="Seravek "/>
              </a:rPr>
              <a:t>Actual size</a:t>
            </a:r>
          </a:p>
        </p:txBody>
      </p:sp>
    </p:spTree>
    <p:extLst>
      <p:ext uri="{BB962C8B-B14F-4D97-AF65-F5344CB8AC3E}">
        <p14:creationId xmlns:p14="http://schemas.microsoft.com/office/powerpoint/2010/main" val="24154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695 </a:t>
            </a:r>
            <a:r>
              <a:rPr lang="en-US" dirty="0" err="1" smtClean="0"/>
              <a:t>pW</a:t>
            </a:r>
            <a:r>
              <a:rPr lang="en-US" dirty="0" smtClean="0"/>
              <a:t>, always-on visible light communication receiver</a:t>
            </a:r>
            <a:endParaRPr lang="en-US" dirty="0"/>
          </a:p>
        </p:txBody>
      </p:sp>
      <p:pic>
        <p:nvPicPr>
          <p:cNvPr id="4" name="m3-goc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200150"/>
            <a:ext cx="6034087" cy="3394075"/>
          </a:xfrm>
        </p:spPr>
      </p:pic>
    </p:spTree>
    <p:extLst>
      <p:ext uri="{BB962C8B-B14F-4D97-AF65-F5344CB8AC3E}">
        <p14:creationId xmlns:p14="http://schemas.microsoft.com/office/powerpoint/2010/main" val="327340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sub-</a:t>
            </a:r>
            <a:r>
              <a:rPr lang="en-US" dirty="0" err="1" smtClean="0"/>
              <a:t>nanowatt</a:t>
            </a:r>
            <a:r>
              <a:rPr lang="en-US" dirty="0" smtClean="0"/>
              <a:t> receiver opens interesting possibilities for traditional motes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038436" cy="3394472"/>
          </a:xfrm>
        </p:spPr>
        <p:txBody>
          <a:bodyPr/>
          <a:lstStyle/>
          <a:p>
            <a:r>
              <a:rPr lang="en-US" dirty="0" smtClean="0"/>
              <a:t>Idle listening dominates energy budget of many MACs</a:t>
            </a:r>
          </a:p>
          <a:p>
            <a:r>
              <a:rPr lang="en-US" dirty="0" smtClean="0"/>
              <a:t>Can we decouple synchronization from communication?</a:t>
            </a:r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13500000">
            <a:off x="6520492" y="2097029"/>
            <a:ext cx="844595" cy="2367771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9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9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093876" y="2116074"/>
            <a:ext cx="2009090" cy="20076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093876" y="2735848"/>
            <a:ext cx="2009090" cy="138788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5" idx="4"/>
          </p:cNvCxnSpPr>
          <p:nvPr/>
        </p:nvCxnSpPr>
        <p:spPr>
          <a:xfrm flipV="1">
            <a:off x="6093876" y="2145172"/>
            <a:ext cx="1387438" cy="197856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5695800" y="1243190"/>
            <a:ext cx="2635765" cy="3405357"/>
            <a:chOff x="6051035" y="1235846"/>
            <a:chExt cx="2635765" cy="3405357"/>
          </a:xfrm>
        </p:grpSpPr>
        <p:sp>
          <p:nvSpPr>
            <p:cNvPr id="30" name="TextBox 29"/>
            <p:cNvSpPr txBox="1"/>
            <p:nvPr/>
          </p:nvSpPr>
          <p:spPr>
            <a:xfrm>
              <a:off x="6979000" y="4271871"/>
              <a:ext cx="1068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Real time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5663387" y="2921982"/>
              <a:ext cx="1144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Local time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35700" y="1235846"/>
              <a:ext cx="2451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Staying Synchronized</a:t>
              </a:r>
              <a:endParaRPr lang="en-US" sz="2400" u="sng" dirty="0"/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5400000" flipV="1">
              <a:off x="7453656" y="3113275"/>
              <a:ext cx="0" cy="20090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6449111" y="2108730"/>
              <a:ext cx="0" cy="200908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6093876" y="2444759"/>
            <a:ext cx="2310633" cy="1985506"/>
            <a:chOff x="6449111" y="2437415"/>
            <a:chExt cx="2310633" cy="1985506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7647961" y="2437415"/>
              <a:ext cx="0" cy="167897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316422" y="4053589"/>
              <a:ext cx="678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300 s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6449111" y="2437415"/>
              <a:ext cx="1198850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 flipV="1">
              <a:off x="6449111" y="3284219"/>
              <a:ext cx="1198850" cy="5546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 rot="16200000">
              <a:off x="6241342" y="2660263"/>
              <a:ext cx="7848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504D"/>
                  </a:solidFill>
                </a:rPr>
                <a:t>Guard</a:t>
              </a:r>
              <a:endParaRPr lang="en-US" dirty="0">
                <a:solidFill>
                  <a:srgbClr val="C0504D"/>
                </a:solidFill>
              </a:endParaRPr>
            </a:p>
          </p:txBody>
        </p:sp>
        <p:sp>
          <p:nvSpPr>
            <p:cNvPr id="41" name="Right Brace 40"/>
            <p:cNvSpPr/>
            <p:nvPr/>
          </p:nvSpPr>
          <p:spPr>
            <a:xfrm>
              <a:off x="7756490" y="2442240"/>
              <a:ext cx="146588" cy="841979"/>
            </a:xfrm>
            <a:prstGeom prst="rightBrac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994537" y="2654304"/>
              <a:ext cx="765207" cy="448726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tint val="100000"/>
                    <a:shade val="100000"/>
                    <a:satMod val="130000"/>
                    <a:alpha val="39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  <a:alpha val="39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1200 </a:t>
              </a:r>
              <a:r>
                <a:rPr lang="en-US" sz="1200" dirty="0" err="1" smtClean="0"/>
                <a:t>μs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@ 2ppm</a:t>
              </a:r>
              <a:endParaRPr lang="en-US" sz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504045" y="3137455"/>
            <a:ext cx="1052701" cy="850629"/>
            <a:chOff x="7859280" y="3130111"/>
            <a:chExt cx="1052701" cy="850629"/>
          </a:xfrm>
        </p:grpSpPr>
        <p:sp>
          <p:nvSpPr>
            <p:cNvPr id="44" name="Rounded Rectangle 43"/>
            <p:cNvSpPr/>
            <p:nvPr/>
          </p:nvSpPr>
          <p:spPr>
            <a:xfrm>
              <a:off x="7859280" y="3473943"/>
              <a:ext cx="1052701" cy="506797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tint val="100000"/>
                    <a:shade val="100000"/>
                    <a:satMod val="130000"/>
                    <a:alpha val="49000"/>
                  </a:schemeClr>
                </a:gs>
                <a:gs pos="100000">
                  <a:schemeClr val="accent4">
                    <a:tint val="50000"/>
                    <a:shade val="100000"/>
                    <a:satMod val="350000"/>
                    <a:alpha val="49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Static Power:</a:t>
              </a:r>
            </a:p>
            <a:p>
              <a:pPr algn="ctr"/>
              <a:r>
                <a:rPr lang="en-US" sz="1200" dirty="0" smtClean="0"/>
                <a:t>~100 </a:t>
              </a:r>
              <a:r>
                <a:rPr lang="en-US" sz="1200" dirty="0" err="1" smtClean="0"/>
                <a:t>nW</a:t>
              </a:r>
              <a:endParaRPr lang="en-US" sz="1200" dirty="0"/>
            </a:p>
          </p:txBody>
        </p:sp>
        <p:sp>
          <p:nvSpPr>
            <p:cNvPr id="45" name="Right Brace 44"/>
            <p:cNvSpPr/>
            <p:nvPr/>
          </p:nvSpPr>
          <p:spPr>
            <a:xfrm rot="5400000">
              <a:off x="8238525" y="2897175"/>
              <a:ext cx="288282" cy="754154"/>
            </a:xfrm>
            <a:prstGeom prst="rightBrac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64" y="2873429"/>
            <a:ext cx="3249276" cy="20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81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talk: A tour of micro-scale mote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Brief History of “Smart Dust”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Micro-Scale Composition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Energy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Communication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359408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this begs the question, what else can we do with an intelligent lighting infrastructure?</a:t>
            </a:r>
            <a:endParaRPr lang="en-US" dirty="0"/>
          </a:p>
        </p:txBody>
      </p:sp>
      <p:pic>
        <p:nvPicPr>
          <p:cNvPr id="6" name="Content Placeholder 4" descr="intro_emerging_arch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997" r="-11997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  <p:sp>
        <p:nvSpPr>
          <p:cNvPr id="3" name="TextBox 2"/>
          <p:cNvSpPr txBox="1"/>
          <p:nvPr/>
        </p:nvSpPr>
        <p:spPr>
          <a:xfrm>
            <a:off x="0" y="4728002"/>
            <a:ext cx="30971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Seravek Light"/>
                <a:cs typeface="Seravek Light"/>
              </a:rPr>
              <a:t>System Architecture Directions for a Software-Defined Lighting Infrastructure</a:t>
            </a:r>
          </a:p>
          <a:p>
            <a:r>
              <a:rPr lang="en-US" sz="700" dirty="0">
                <a:latin typeface="Seravek Light"/>
                <a:cs typeface="Seravek Light"/>
              </a:rPr>
              <a:t>Ye-Sheng </a:t>
            </a:r>
            <a:r>
              <a:rPr lang="en-US" sz="700" dirty="0" err="1">
                <a:latin typeface="Seravek Light"/>
                <a:cs typeface="Seravek Light"/>
              </a:rPr>
              <a:t>Kuo</a:t>
            </a:r>
            <a:r>
              <a:rPr lang="en-US" sz="700" dirty="0">
                <a:latin typeface="Seravek Light"/>
                <a:cs typeface="Seravek Light"/>
              </a:rPr>
              <a:t>, Pat Pannuto, and </a:t>
            </a:r>
            <a:r>
              <a:rPr lang="en-US" sz="700" dirty="0" err="1">
                <a:latin typeface="Seravek Light"/>
                <a:cs typeface="Seravek Light"/>
              </a:rPr>
              <a:t>Prabal</a:t>
            </a:r>
            <a:r>
              <a:rPr lang="en-US" sz="700" dirty="0">
                <a:latin typeface="Seravek Light"/>
                <a:cs typeface="Seravek Light"/>
              </a:rPr>
              <a:t> </a:t>
            </a:r>
            <a:r>
              <a:rPr lang="en-US" sz="700" dirty="0" err="1">
                <a:latin typeface="Seravek Light"/>
                <a:cs typeface="Seravek Light"/>
              </a:rPr>
              <a:t>Dutta</a:t>
            </a:r>
            <a:endParaRPr lang="en-US" sz="700" dirty="0">
              <a:latin typeface="Seravek Light"/>
              <a:cs typeface="Seravek Light"/>
            </a:endParaRPr>
          </a:p>
          <a:p>
            <a:r>
              <a:rPr lang="en-US" sz="700" dirty="0">
                <a:latin typeface="Seravek Light"/>
                <a:cs typeface="Seravek Light"/>
              </a:rPr>
              <a:t>1st ACM Workshop on Visible Light Communication Systems (VLCS ’14</a:t>
            </a:r>
            <a:r>
              <a:rPr lang="en-US" sz="700" dirty="0" smtClean="0">
                <a:latin typeface="Seravek Light"/>
                <a:cs typeface="Seravek Light"/>
              </a:rPr>
              <a:t>)</a:t>
            </a:r>
            <a:endParaRPr lang="en-US" sz="700" dirty="0"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85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capabilities of VLC receivers vary greatly</a:t>
            </a:r>
            <a:endParaRPr lang="en-US" dirty="0"/>
          </a:p>
        </p:txBody>
      </p:sp>
      <p:pic>
        <p:nvPicPr>
          <p:cNvPr id="10" name="Picture 9" descr="m3_st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24" y="1400642"/>
            <a:ext cx="1486800" cy="1852230"/>
          </a:xfrm>
          <a:prstGeom prst="rect">
            <a:avLst/>
          </a:prstGeom>
        </p:spPr>
      </p:pic>
      <p:pic>
        <p:nvPicPr>
          <p:cNvPr id="11" name="Picture 2" descr="http://blogs.technet.com/cfs-file.ashx/__key/communityserver-blogs-components-weblogfiles/00-00-00-87-18/5850.Nokia-Lumia-920-mit-Windows-Phone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" b="98633" l="2838" r="94992">
                        <a14:foregroundMark x1="27546" y1="21973" x2="27546" y2="21973"/>
                        <a14:foregroundMark x1="36227" y1="22266" x2="36227" y2="22266"/>
                        <a14:foregroundMark x1="54424" y1="17871" x2="54424" y2="17871"/>
                        <a14:foregroundMark x1="56928" y1="55859" x2="56928" y2="55859"/>
                        <a14:foregroundMark x1="58932" y1="67188" x2="58932" y2="67188"/>
                        <a14:foregroundMark x1="74290" y1="67480" x2="74290" y2="674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13473" y="3237659"/>
            <a:ext cx="1057619" cy="18100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43505" y="1400642"/>
            <a:ext cx="4145629" cy="1740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80"/>
              </a:lnSpc>
            </a:pPr>
            <a:r>
              <a:rPr lang="en-US" sz="1900" b="1" dirty="0" smtClean="0"/>
              <a:t>Diffusing (single photodiode)</a:t>
            </a:r>
            <a:endParaRPr lang="en-US" sz="1900" dirty="0" smtClean="0"/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Simpler devices</a:t>
            </a:r>
          </a:p>
          <a:p>
            <a:pPr marL="0" lvl="1">
              <a:lnSpc>
                <a:spcPts val="2580"/>
              </a:lnSpc>
            </a:pPr>
            <a:r>
              <a:rPr lang="en-US" sz="1900" dirty="0" smtClean="0">
                <a:sym typeface="Wingdings"/>
              </a:rPr>
              <a:t>	 Less </a:t>
            </a:r>
            <a:r>
              <a:rPr lang="en-US" sz="1900" dirty="0">
                <a:sym typeface="Wingdings"/>
              </a:rPr>
              <a:t>computation </a:t>
            </a:r>
            <a:r>
              <a:rPr lang="en-US" sz="1900" dirty="0" smtClean="0">
                <a:sym typeface="Wingdings"/>
              </a:rPr>
              <a:t>capability</a:t>
            </a:r>
            <a:endParaRPr lang="en-US" sz="1900" dirty="0" smtClean="0"/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Cannot distinguish transmitters</a:t>
            </a:r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Requires temporal signal diversity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83748" y="3237659"/>
            <a:ext cx="4145629" cy="107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80"/>
              </a:lnSpc>
            </a:pPr>
            <a:r>
              <a:rPr lang="en-US" sz="1900" b="1" dirty="0" smtClean="0"/>
              <a:t>Array (multiple photocell)</a:t>
            </a:r>
            <a:endParaRPr lang="en-US" sz="1900" dirty="0" smtClean="0"/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Can distinguish transmitters</a:t>
            </a:r>
          </a:p>
          <a:p>
            <a:pPr marL="342900" indent="-342900">
              <a:lnSpc>
                <a:spcPts val="2580"/>
              </a:lnSpc>
              <a:buFont typeface="Arial"/>
              <a:buChar char="•"/>
            </a:pPr>
            <a:r>
              <a:rPr lang="en-US" sz="1900" dirty="0" smtClean="0"/>
              <a:t>Temporal or spatial diversity</a:t>
            </a:r>
          </a:p>
        </p:txBody>
      </p:sp>
    </p:spTree>
    <p:extLst>
      <p:ext uri="{BB962C8B-B14F-4D97-AF65-F5344CB8AC3E}">
        <p14:creationId xmlns:p14="http://schemas.microsoft.com/office/powerpoint/2010/main" val="236833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681835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Luxapose: Indoor Positioning with Mobile Phones and Visible Light (MobiCom’14)</a:t>
            </a:r>
          </a:p>
          <a:p>
            <a:r>
              <a:rPr lang="en-US" sz="1200" dirty="0" smtClean="0"/>
              <a:t>Ye-Sheng </a:t>
            </a:r>
            <a:r>
              <a:rPr lang="en-US" sz="1200" dirty="0" err="1" smtClean="0"/>
              <a:t>Kuo</a:t>
            </a:r>
            <a:r>
              <a:rPr lang="en-US" sz="1200" dirty="0" smtClean="0"/>
              <a:t>, Pat Pannuto, </a:t>
            </a:r>
            <a:r>
              <a:rPr lang="en-US" sz="1200" dirty="0" err="1" smtClean="0"/>
              <a:t>Ko</a:t>
            </a:r>
            <a:r>
              <a:rPr lang="en-US" sz="1200" dirty="0" smtClean="0"/>
              <a:t>-Jen Hsiao,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/>
          </a:p>
        </p:txBody>
      </p:sp>
      <p:pic>
        <p:nvPicPr>
          <p:cNvPr id="6" name="Luxapose-train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200150"/>
            <a:ext cx="6034087" cy="3394075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Luxapose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Astral navigation with smart phones and smart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8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00"/>
    </mc:Choice>
    <mc:Fallback xmlns="">
      <p:transition xmlns:p14="http://schemas.microsoft.com/office/powerpoint/2010/main" spd="slow" advTm="3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Luxapose enables high-fidelity indoor localization with impending infrastructure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681835"/>
            <a:ext cx="540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Luxapose: Indoor Positioning with Mobile Phones and Visible Light (MobiCom’14)</a:t>
            </a:r>
          </a:p>
          <a:p>
            <a:r>
              <a:rPr lang="en-US" sz="1200" dirty="0" smtClean="0"/>
              <a:t>Ye-Sheng </a:t>
            </a:r>
            <a:r>
              <a:rPr lang="en-US" sz="1200" dirty="0" err="1" smtClean="0"/>
              <a:t>Kuo</a:t>
            </a:r>
            <a:r>
              <a:rPr lang="en-US" sz="1200" dirty="0" smtClean="0"/>
              <a:t>, Pat Pannuto, </a:t>
            </a:r>
            <a:r>
              <a:rPr lang="en-US" sz="1200" dirty="0" err="1" smtClean="0"/>
              <a:t>Ko</a:t>
            </a:r>
            <a:r>
              <a:rPr lang="en-US" sz="1200" dirty="0" smtClean="0"/>
              <a:t>-Jen Hsiao, and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endParaRPr lang="en-US" sz="1200" dirty="0"/>
          </a:p>
        </p:txBody>
      </p:sp>
      <p:pic>
        <p:nvPicPr>
          <p:cNvPr id="7" name="Picture 6" descr="train_trace_speed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030" y="1135376"/>
            <a:ext cx="3746620" cy="3424165"/>
          </a:xfrm>
          <a:prstGeom prst="rect">
            <a:avLst/>
          </a:prstGeom>
        </p:spPr>
      </p:pic>
      <p:pic>
        <p:nvPicPr>
          <p:cNvPr id="8" name="Picture 7" descr="location_CDF_246_5T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300" y="3658929"/>
            <a:ext cx="645244" cy="627321"/>
          </a:xfrm>
          <a:prstGeom prst="rect">
            <a:avLst/>
          </a:prstGeom>
        </p:spPr>
      </p:pic>
      <p:pic>
        <p:nvPicPr>
          <p:cNvPr id="9" name="Picture 8" descr="aoa_auto_exposur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67" y="1199531"/>
            <a:ext cx="1664208" cy="1664208"/>
          </a:xfrm>
          <a:prstGeom prst="rect">
            <a:avLst/>
          </a:prstGeom>
        </p:spPr>
      </p:pic>
      <p:pic>
        <p:nvPicPr>
          <p:cNvPr id="10" name="Picture 9" descr="aoa_rolling_shutter_exampl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5667" y="2922377"/>
            <a:ext cx="1664208" cy="1664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5667" y="1193181"/>
            <a:ext cx="1682341" cy="307777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4"/>
                </a:solidFill>
                <a:latin typeface="Seravek"/>
                <a:cs typeface="Seravek"/>
              </a:rPr>
              <a:t>Human Perception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37534" y="2915519"/>
            <a:ext cx="1716990" cy="307777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4"/>
                </a:solidFill>
                <a:latin typeface="Seravek"/>
                <a:cs typeface="Seravek"/>
              </a:rPr>
              <a:t>Camera Perception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918200" y="1200151"/>
            <a:ext cx="2914650" cy="3394472"/>
          </a:xfrm>
        </p:spPr>
        <p:txBody>
          <a:bodyPr/>
          <a:lstStyle/>
          <a:p>
            <a:r>
              <a:rPr lang="en-US" dirty="0" smtClean="0"/>
              <a:t>Decimeter-level accuracy</a:t>
            </a:r>
          </a:p>
          <a:p>
            <a:r>
              <a:rPr lang="en-US" dirty="0" smtClean="0"/>
              <a:t>Unmodified smartphones</a:t>
            </a:r>
          </a:p>
          <a:p>
            <a:r>
              <a:rPr lang="en-US" dirty="0" smtClean="0"/>
              <a:t>Trivially modified LED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9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smart dust and smart phones co-exist on the same lighting infrastructure?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795" r="-32795"/>
          <a:stretch>
            <a:fillRect/>
          </a:stretch>
        </p:blipFill>
        <p:spPr>
          <a:xfrm>
            <a:off x="457200" y="1200150"/>
            <a:ext cx="8229600" cy="3394075"/>
          </a:xfrm>
        </p:spPr>
      </p:pic>
    </p:spTree>
    <p:extLst>
      <p:ext uri="{BB962C8B-B14F-4D97-AF65-F5344CB8AC3E}">
        <p14:creationId xmlns:p14="http://schemas.microsoft.com/office/powerpoint/2010/main" val="26203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With sufficient synchronization, transmitted signals can constructively interfere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252" r="-182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001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Emerging non-traditional (non-narrowband RF) communication technologies are just beginning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Sub-</a:t>
            </a:r>
            <a:r>
              <a:rPr lang="en-US" dirty="0" err="1" smtClean="0"/>
              <a:t>nanowatt</a:t>
            </a:r>
            <a:r>
              <a:rPr lang="en-US" dirty="0" smtClean="0"/>
              <a:t> VLC receivers</a:t>
            </a:r>
          </a:p>
          <a:p>
            <a:r>
              <a:rPr lang="en-US" dirty="0" smtClean="0"/>
              <a:t>VLC </a:t>
            </a:r>
            <a:r>
              <a:rPr lang="en-US" dirty="0" err="1" smtClean="0"/>
              <a:t>retroreflectors</a:t>
            </a:r>
            <a:r>
              <a:rPr lang="en-US" dirty="0" smtClean="0"/>
              <a:t> for bi-directional communication</a:t>
            </a:r>
          </a:p>
          <a:p>
            <a:r>
              <a:rPr lang="en-US" dirty="0" smtClean="0"/>
              <a:t>Acoustic?</a:t>
            </a:r>
          </a:p>
          <a:p>
            <a:r>
              <a:rPr lang="en-US" dirty="0" smtClean="0"/>
              <a:t>Vibratory?</a:t>
            </a:r>
          </a:p>
          <a:p>
            <a:r>
              <a:rPr lang="en-US" dirty="0" smtClean="0"/>
              <a:t>Backscatter communication</a:t>
            </a:r>
          </a:p>
          <a:p>
            <a:r>
              <a:rPr lang="en-US" dirty="0" smtClean="0"/>
              <a:t>High-fidelity localization with UWB</a:t>
            </a:r>
          </a:p>
          <a:p>
            <a:pPr lvl="1"/>
            <a:r>
              <a:rPr lang="en-US" dirty="0" smtClean="0"/>
              <a:t>For almost no power with backscattered UWB?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5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 Brief History of “Smart Dust”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System Composition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Architecture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Energy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Communication</a:t>
            </a:r>
          </a:p>
          <a:p>
            <a:r>
              <a:rPr lang="en-US" dirty="0" smtClean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38364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open question: How to effectively debug a system you cannot touch?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Debug chips provide some introspection</a:t>
            </a:r>
          </a:p>
          <a:p>
            <a:pPr lvl="1"/>
            <a:r>
              <a:rPr lang="en-US" dirty="0" smtClean="0"/>
              <a:t>Snoop (or inject) on system bus</a:t>
            </a:r>
          </a:p>
          <a:p>
            <a:pPr lvl="1"/>
            <a:r>
              <a:rPr lang="en-US" dirty="0" smtClean="0"/>
              <a:t>Power traces remarkably effective</a:t>
            </a:r>
          </a:p>
          <a:p>
            <a:r>
              <a:rPr lang="en-US" dirty="0" smtClean="0"/>
              <a:t>Encapsulated systems remain a big issue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74" y="3037701"/>
            <a:ext cx="2768886" cy="16972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6537" y="3026098"/>
            <a:ext cx="2828233" cy="1708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778" y="3040302"/>
            <a:ext cx="2519238" cy="1694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778" y="4734959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Bottom View: MEMS pressure sensor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1055" y="4748859"/>
            <a:ext cx="2198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Side View: Light-blocking epoxy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0476" y="4748859"/>
            <a:ext cx="2828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Top View: Clear epoxy for harvesting</a:t>
            </a:r>
          </a:p>
        </p:txBody>
      </p:sp>
    </p:spTree>
    <p:extLst>
      <p:ext uri="{BB962C8B-B14F-4D97-AF65-F5344CB8AC3E}">
        <p14:creationId xmlns:p14="http://schemas.microsoft.com/office/powerpoint/2010/main" val="11907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Many further questions in this space for future </a:t>
            </a:r>
            <a:r>
              <a:rPr lang="en-US" dirty="0" smtClean="0"/>
              <a:t>motes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is an energy harvesting node dead or just harvesting?</a:t>
            </a:r>
          </a:p>
          <a:p>
            <a:r>
              <a:rPr lang="en-US" dirty="0"/>
              <a:t>How to debug 1,000 nodes?</a:t>
            </a:r>
          </a:p>
          <a:p>
            <a:pPr lvl="1"/>
            <a:r>
              <a:rPr lang="en-US" dirty="0"/>
              <a:t>How to find “the” bad node among 1,000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to collect and recover failed nodes?</a:t>
            </a:r>
          </a:p>
          <a:p>
            <a:pPr lvl="2"/>
            <a:r>
              <a:rPr lang="en-US" dirty="0" smtClean="0"/>
              <a:t>Or is it really just dust?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6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934296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“Smart Dust” is not new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934296" cy="3394472"/>
          </a:xfrm>
        </p:spPr>
        <p:txBody>
          <a:bodyPr>
            <a:normAutofit/>
          </a:bodyPr>
          <a:lstStyle/>
          <a:p>
            <a:r>
              <a:rPr lang="en-US" dirty="0" smtClean="0"/>
              <a:t>1957: Fred Hoyle’s </a:t>
            </a:r>
            <a:r>
              <a:rPr lang="en-US" i="1" dirty="0" smtClean="0"/>
              <a:t>Black Cloud</a:t>
            </a:r>
            <a:endParaRPr lang="en-US" dirty="0" smtClean="0"/>
          </a:p>
          <a:p>
            <a:pPr lvl="1"/>
            <a:r>
              <a:rPr lang="en-US" dirty="0" smtClean="0"/>
              <a:t>Sentient space-faring cloud organism</a:t>
            </a:r>
          </a:p>
          <a:p>
            <a:r>
              <a:rPr lang="en-US" dirty="0" smtClean="0"/>
              <a:t>Early-mid 90’s: Viable?</a:t>
            </a:r>
          </a:p>
          <a:p>
            <a:pPr lvl="1"/>
            <a:r>
              <a:rPr lang="en-US" dirty="0" smtClean="0"/>
              <a:t>First serious discussions at RAND and ISAT workshops</a:t>
            </a:r>
          </a:p>
          <a:p>
            <a:r>
              <a:rPr lang="en-US" dirty="0" smtClean="0"/>
              <a:t>1995: Neal Stephenson’s </a:t>
            </a:r>
            <a:r>
              <a:rPr lang="en-US" i="1" dirty="0" smtClean="0"/>
              <a:t>Diamond Age</a:t>
            </a:r>
            <a:endParaRPr lang="en-US" dirty="0" smtClean="0"/>
          </a:p>
          <a:p>
            <a:pPr lvl="1"/>
            <a:r>
              <a:rPr lang="en-US" dirty="0" smtClean="0"/>
              <a:t>Popularized a modern vision of smart dust</a:t>
            </a:r>
          </a:p>
          <a:p>
            <a:r>
              <a:rPr lang="en-US" dirty="0" smtClean="0"/>
              <a:t>1998: Kris </a:t>
            </a:r>
            <a:r>
              <a:rPr lang="en-US" dirty="0" err="1" smtClean="0"/>
              <a:t>Pister</a:t>
            </a:r>
            <a:r>
              <a:rPr lang="en-US" dirty="0" smtClean="0"/>
              <a:t> coins the term</a:t>
            </a:r>
          </a:p>
          <a:p>
            <a:pPr lvl="1"/>
            <a:r>
              <a:rPr lang="en-US" dirty="0" smtClean="0"/>
              <a:t>And starts making smart dust a reality!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96" y="2593628"/>
            <a:ext cx="1752504" cy="2560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96" y="-1"/>
            <a:ext cx="1752281" cy="26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1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Everyone’s favorite debugging answer:</a:t>
            </a:r>
            <a:br>
              <a:rPr lang="en-US" dirty="0" smtClean="0"/>
            </a:br>
            <a:r>
              <a:rPr lang="en-US" dirty="0" smtClean="0"/>
              <a:t>Write something well enough that it won’t crash!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teaser for Tock</a:t>
            </a:r>
          </a:p>
          <a:p>
            <a:pPr lvl="1"/>
            <a:r>
              <a:rPr lang="en-US" dirty="0" smtClean="0"/>
              <a:t>New embedded operating system</a:t>
            </a:r>
          </a:p>
          <a:p>
            <a:pPr lvl="2"/>
            <a:r>
              <a:rPr lang="en-US" dirty="0" smtClean="0"/>
              <a:t>Collaboration with Stanford and UC Berkeley</a:t>
            </a:r>
          </a:p>
          <a:p>
            <a:pPr lvl="1"/>
            <a:r>
              <a:rPr lang="en-US" dirty="0"/>
              <a:t>Defense-in-</a:t>
            </a:r>
            <a:r>
              <a:rPr lang="en-US" dirty="0" smtClean="0"/>
              <a:t>depth: language (Rust) </a:t>
            </a:r>
            <a:r>
              <a:rPr lang="en-US" dirty="0"/>
              <a:t>and </a:t>
            </a:r>
            <a:r>
              <a:rPr lang="en-US" dirty="0" smtClean="0"/>
              <a:t>hardware (MPU) protections</a:t>
            </a:r>
          </a:p>
          <a:p>
            <a:pPr lvl="1"/>
            <a:r>
              <a:rPr lang="en-US" dirty="0" smtClean="0"/>
              <a:t>It’s time for proper kernel/application separation</a:t>
            </a:r>
          </a:p>
          <a:p>
            <a:pPr lvl="2"/>
            <a:r>
              <a:rPr lang="en-US" dirty="0" smtClean="0"/>
              <a:t>Even viable for micro-scale processor (currently M0, but M0+ has MPU)</a:t>
            </a:r>
          </a:p>
          <a:p>
            <a:r>
              <a:rPr lang="en-US" dirty="0" smtClean="0"/>
              <a:t>And a safe, accessible user-space runtime (</a:t>
            </a:r>
            <a:r>
              <a:rPr lang="en-US" dirty="0" err="1" smtClean="0"/>
              <a:t>Lua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3034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have we learned from the development of millimeter-scale systems?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Existing system synthesis technologies cannot scale</a:t>
            </a:r>
          </a:p>
          <a:p>
            <a:r>
              <a:rPr lang="en-US" dirty="0" smtClean="0"/>
              <a:t>Revisiting long-standing architectural components can yield unforeseen benefits</a:t>
            </a:r>
          </a:p>
          <a:p>
            <a:r>
              <a:rPr lang="en-US" dirty="0" smtClean="0"/>
              <a:t>To maximize energy efficiency, power-awareness must permeate every aspect of the system design</a:t>
            </a:r>
          </a:p>
          <a:p>
            <a:r>
              <a:rPr lang="en-US" dirty="0" smtClean="0"/>
              <a:t>New communication technologies are setting up major architectural shifts</a:t>
            </a:r>
          </a:p>
          <a:p>
            <a:r>
              <a:rPr lang="en-US" dirty="0" smtClean="0"/>
              <a:t>There is lots of work yet to do!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7734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mbus.io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mbus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http://lab11.eecs.umich.edu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github.com</a:t>
            </a:r>
            <a:r>
              <a:rPr lang="en-US" dirty="0" smtClean="0"/>
              <a:t>/lab11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64239"/>
            <a:ext cx="6400800" cy="1314450"/>
          </a:xfrm>
        </p:spPr>
        <p:txBody>
          <a:bodyPr>
            <a:normAutofit/>
          </a:bodyPr>
          <a:lstStyle/>
          <a:p>
            <a:r>
              <a:rPr lang="en-US" sz="1500" b="1" dirty="0" smtClean="0"/>
              <a:t>Pat Pannuto, University of Michigan</a:t>
            </a:r>
          </a:p>
          <a:p>
            <a:r>
              <a:rPr lang="en-US" sz="1500" dirty="0" err="1" smtClean="0"/>
              <a:t>ppannuto@umich.edu</a:t>
            </a:r>
            <a:r>
              <a:rPr lang="en-US" sz="1500" dirty="0" smtClean="0"/>
              <a:t>, </a:t>
            </a:r>
            <a:r>
              <a:rPr lang="en-US" sz="1500" dirty="0" err="1" smtClean="0"/>
              <a:t>patpannuto.com</a:t>
            </a:r>
            <a:r>
              <a:rPr lang="en-US" sz="1500" dirty="0" smtClean="0"/>
              <a:t> </a:t>
            </a:r>
          </a:p>
        </p:txBody>
      </p:sp>
      <p:pic>
        <p:nvPicPr>
          <p:cNvPr id="4" name="Picture 3" descr="lab11_1000p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750" y="107194"/>
            <a:ext cx="867284" cy="845306"/>
          </a:xfrm>
          <a:prstGeom prst="rect">
            <a:avLst/>
          </a:prstGeom>
        </p:spPr>
      </p:pic>
      <p:pic>
        <p:nvPicPr>
          <p:cNvPr id="5" name="Picture 2" descr="C:\Users\David\Desktop\blockM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4011" y="107195"/>
            <a:ext cx="1215658" cy="84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347" t="14750" r="26907" b="40156"/>
          <a:stretch/>
        </p:blipFill>
        <p:spPr>
          <a:xfrm>
            <a:off x="5486149" y="2837948"/>
            <a:ext cx="3676807" cy="231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6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Gartner Hype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Appeared 2013, fell off 2014, back in 2015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512624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[2013]: http://</a:t>
            </a:r>
            <a:r>
              <a:rPr lang="en-US" sz="1200" dirty="0" err="1" smtClean="0">
                <a:latin typeface="Seravek Light"/>
                <a:cs typeface="Seravek Light"/>
              </a:rPr>
              <a:t>www.gartner.com</a:t>
            </a:r>
            <a:r>
              <a:rPr lang="en-US" sz="1200" dirty="0" smtClean="0">
                <a:latin typeface="Seravek Light"/>
                <a:cs typeface="Seravek Light"/>
              </a:rPr>
              <a:t>/newsroom/id/2575515</a:t>
            </a:r>
          </a:p>
          <a:p>
            <a:r>
              <a:rPr lang="en-US" sz="1200" dirty="0" smtClean="0">
                <a:latin typeface="Seravek Light"/>
                <a:cs typeface="Seravek Light"/>
              </a:rPr>
              <a:t>[2014]: http://</a:t>
            </a:r>
            <a:r>
              <a:rPr lang="en-US" sz="1200" dirty="0" err="1" smtClean="0">
                <a:latin typeface="Seravek Light"/>
                <a:cs typeface="Seravek Light"/>
              </a:rPr>
              <a:t>www.gartner.com</a:t>
            </a:r>
            <a:r>
              <a:rPr lang="en-US" sz="1200" dirty="0" smtClean="0">
                <a:latin typeface="Seravek Light"/>
                <a:cs typeface="Seravek Light"/>
              </a:rPr>
              <a:t>/newsroom/id/2819918</a:t>
            </a:r>
          </a:p>
          <a:p>
            <a:r>
              <a:rPr lang="en-US" sz="1200" dirty="0" smtClean="0">
                <a:latin typeface="Seravek Light"/>
                <a:cs typeface="Seravek Light"/>
              </a:rPr>
              <a:t>[2015]: http://</a:t>
            </a:r>
            <a:r>
              <a:rPr lang="en-US" sz="1200" dirty="0" err="1" smtClean="0">
                <a:latin typeface="Seravek Light"/>
                <a:cs typeface="Seravek Light"/>
              </a:rPr>
              <a:t>www.gartner.com</a:t>
            </a:r>
            <a:r>
              <a:rPr lang="en-US" sz="1200" dirty="0" smtClean="0">
                <a:latin typeface="Seravek Light"/>
                <a:cs typeface="Seravek Light"/>
              </a:rPr>
              <a:t>/newsroom/id/3114217</a:t>
            </a:r>
            <a:endParaRPr lang="en-US" sz="1200" dirty="0">
              <a:latin typeface="Seravek Light"/>
              <a:cs typeface="Seravek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505" y="1983041"/>
            <a:ext cx="3917373" cy="2611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424" y="1728933"/>
            <a:ext cx="3953162" cy="2470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22" y="2199067"/>
            <a:ext cx="3516918" cy="21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First-generation smart dust missed its 1mm</a:t>
            </a:r>
            <a:r>
              <a:rPr lang="en-US" baseline="30000" dirty="0" smtClean="0"/>
              <a:t>3</a:t>
            </a:r>
            <a:r>
              <a:rPr lang="en-US" dirty="0" smtClean="0"/>
              <a:t> goal, but their so-called “macro motes” were perhaps the most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114800" cy="3394472"/>
          </a:xfrm>
        </p:spPr>
        <p:txBody>
          <a:bodyPr/>
          <a:lstStyle/>
          <a:p>
            <a:r>
              <a:rPr lang="en-US" dirty="0" smtClean="0"/>
              <a:t>Ad-hoc composition lessened efficiency of volumetric space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85" y="2504478"/>
            <a:ext cx="1844809" cy="1426690"/>
          </a:xfrm>
          <a:prstGeom prst="roundRect">
            <a:avLst>
              <a:gd name="adj" fmla="val 6713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223" y="3576343"/>
            <a:ext cx="1560543" cy="1430035"/>
          </a:xfrm>
          <a:prstGeom prst="roundRect">
            <a:avLst>
              <a:gd name="adj" fmla="val 2500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15" y="2724224"/>
            <a:ext cx="1495302" cy="203065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419600" y="1201422"/>
            <a:ext cx="4653279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Seravek"/>
                <a:ea typeface="+mn-ea"/>
                <a:cs typeface="Serave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ravek ExtraLight"/>
                <a:ea typeface="+mn-ea"/>
                <a:cs typeface="Seravek Extra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Early “macro motes” dovetailed and helped drive early “mote” 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0" y="2504478"/>
            <a:ext cx="2603432" cy="24067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87752" y="2349044"/>
            <a:ext cx="24562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  <a:latin typeface="Seravek"/>
                <a:cs typeface="Seravek"/>
              </a:rPr>
              <a:t>1999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900 MHz radio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Magnetometer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Accelerometer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Light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Temperature</a:t>
            </a:r>
          </a:p>
          <a:p>
            <a:pPr marL="171450" indent="-171450">
              <a:buFont typeface="Arial"/>
              <a:buChar char="•"/>
            </a:pPr>
            <a:r>
              <a:rPr lang="en-US" sz="1600" dirty="0" smtClean="0">
                <a:latin typeface="Seravek Light"/>
                <a:cs typeface="Seravek Light"/>
              </a:rPr>
              <a:t>Pressure</a:t>
            </a:r>
          </a:p>
          <a:p>
            <a:pPr marL="171450" indent="-171450">
              <a:buFont typeface="Arial"/>
              <a:buChar char="•"/>
            </a:pPr>
            <a:endParaRPr lang="en-US" sz="1600" dirty="0">
              <a:latin typeface="Seravek Light"/>
              <a:cs typeface="Seravek Light"/>
            </a:endParaRPr>
          </a:p>
          <a:p>
            <a:r>
              <a:rPr lang="en-US" sz="1600" dirty="0" smtClean="0">
                <a:latin typeface="Seravek Light"/>
                <a:cs typeface="Seravek Light"/>
              </a:rPr>
              <a:t>One </a:t>
            </a:r>
            <a:r>
              <a:rPr lang="en-US" sz="1600" dirty="0">
                <a:latin typeface="Seravek Light"/>
                <a:cs typeface="Seravek Light"/>
              </a:rPr>
              <a:t>week lifetime in continuous operation</a:t>
            </a:r>
            <a:r>
              <a:rPr lang="en-US" sz="1600" dirty="0" smtClean="0">
                <a:latin typeface="Seravek Light"/>
                <a:cs typeface="Seravek Light"/>
              </a:rPr>
              <a:t>,</a:t>
            </a:r>
          </a:p>
          <a:p>
            <a:r>
              <a:rPr lang="en-US" sz="1600" dirty="0" smtClean="0">
                <a:solidFill>
                  <a:srgbClr val="C0504D"/>
                </a:solidFill>
                <a:latin typeface="Seravek Light"/>
                <a:cs typeface="Seravek Light"/>
              </a:rPr>
              <a:t>2 </a:t>
            </a:r>
            <a:r>
              <a:rPr lang="en-US" sz="1600" dirty="0">
                <a:solidFill>
                  <a:srgbClr val="C0504D"/>
                </a:solidFill>
                <a:latin typeface="Seravek Light"/>
                <a:cs typeface="Seravek Light"/>
              </a:rPr>
              <a:t>years</a:t>
            </a:r>
            <a:r>
              <a:rPr lang="en-US" sz="1600" dirty="0">
                <a:latin typeface="Seravek Light"/>
                <a:cs typeface="Seravek Light"/>
              </a:rPr>
              <a:t> </a:t>
            </a:r>
            <a:r>
              <a:rPr lang="en-US" sz="1600" dirty="0" smtClean="0">
                <a:latin typeface="Seravek Light"/>
                <a:cs typeface="Seravek Light"/>
              </a:rPr>
              <a:t>w/ </a:t>
            </a:r>
            <a:r>
              <a:rPr lang="en-US" sz="1600" dirty="0">
                <a:latin typeface="Seravek Light"/>
                <a:cs typeface="Seravek Light"/>
              </a:rPr>
              <a:t>1% duty </a:t>
            </a:r>
            <a:r>
              <a:rPr lang="en-US" sz="1600" dirty="0" smtClean="0">
                <a:latin typeface="Seravek Light"/>
                <a:cs typeface="Seravek Light"/>
              </a:rPr>
              <a:t>cycle</a:t>
            </a:r>
            <a:endParaRPr lang="en-US" sz="1600" dirty="0">
              <a:latin typeface="Seravek Light"/>
              <a:cs typeface="Seravek Light"/>
            </a:endParaRPr>
          </a:p>
          <a:p>
            <a:endParaRPr lang="en-US" sz="1600" dirty="0" smtClean="0">
              <a:latin typeface="Seravek Light"/>
              <a:cs typeface="Seravek Light"/>
            </a:endParaRPr>
          </a:p>
          <a:p>
            <a:endParaRPr lang="en-US" sz="1600" dirty="0">
              <a:latin typeface="Seravek Light"/>
              <a:cs typeface="Seravek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957941"/>
            <a:ext cx="22236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latin typeface="Seravek Light"/>
                <a:cs typeface="Seravek Light"/>
              </a:rPr>
              <a:t>http://</a:t>
            </a:r>
            <a:r>
              <a:rPr lang="en-US" sz="700" dirty="0" err="1">
                <a:latin typeface="Seravek Light"/>
                <a:cs typeface="Seravek Light"/>
              </a:rPr>
              <a:t>robotics.eecs.berkeley.edu</a:t>
            </a:r>
            <a:r>
              <a:rPr lang="en-US" sz="700" dirty="0">
                <a:latin typeface="Seravek Light"/>
                <a:cs typeface="Seravek Light"/>
              </a:rPr>
              <a:t>/~</a:t>
            </a:r>
            <a:r>
              <a:rPr lang="en-US" sz="700" dirty="0" err="1">
                <a:latin typeface="Seravek Light"/>
                <a:cs typeface="Seravek Light"/>
              </a:rPr>
              <a:t>pister</a:t>
            </a:r>
            <a:r>
              <a:rPr lang="en-US" sz="700" dirty="0">
                <a:latin typeface="Seravek Light"/>
                <a:cs typeface="Seravek Light"/>
              </a:rPr>
              <a:t>/</a:t>
            </a:r>
            <a:r>
              <a:rPr lang="en-US" sz="700" dirty="0" err="1">
                <a:latin typeface="Seravek Light"/>
                <a:cs typeface="Seravek Light"/>
              </a:rPr>
              <a:t>SmartDust</a:t>
            </a:r>
            <a:r>
              <a:rPr lang="en-US" sz="700" dirty="0">
                <a:latin typeface="Seravek Light"/>
                <a:cs typeface="Seravek Light"/>
              </a:rPr>
              <a:t>/</a:t>
            </a:r>
            <a:endParaRPr lang="en-US" sz="700" dirty="0" smtClean="0">
              <a:latin typeface="Seravek Light"/>
              <a:cs typeface="Seravek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10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history of modern mote research picks up around this time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191760" y="2794000"/>
            <a:ext cx="3688080" cy="0"/>
          </a:xfrm>
          <a:prstGeom prst="straightConnector1">
            <a:avLst/>
          </a:prstGeom>
          <a:ln w="38100" cmpd="sng"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" y="3583420"/>
            <a:ext cx="1117600" cy="1033169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6" idx="0"/>
          </p:cNvCxnSpPr>
          <p:nvPr/>
        </p:nvCxnSpPr>
        <p:spPr>
          <a:xfrm flipV="1">
            <a:off x="721360" y="2794000"/>
            <a:ext cx="0" cy="78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2080" y="4661515"/>
            <a:ext cx="1227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Seravek Light"/>
                <a:cs typeface="Seravek Light"/>
              </a:rPr>
              <a:t>Pister</a:t>
            </a:r>
            <a:r>
              <a:rPr lang="en-US" sz="1200" dirty="0" smtClean="0">
                <a:latin typeface="Seravek Light"/>
                <a:cs typeface="Seravek Light"/>
              </a:rPr>
              <a:t> &amp; </a:t>
            </a:r>
            <a:r>
              <a:rPr lang="en-US" sz="1200" dirty="0" err="1" smtClean="0">
                <a:latin typeface="Seravek Light"/>
                <a:cs typeface="Seravek Light"/>
              </a:rPr>
              <a:t>Hollar’s</a:t>
            </a:r>
            <a:endParaRPr lang="en-US" sz="1200" dirty="0">
              <a:latin typeface="Seravek Light"/>
              <a:cs typeface="Seravek Light"/>
            </a:endParaRPr>
          </a:p>
          <a:p>
            <a:r>
              <a:rPr lang="en-US" sz="1200" dirty="0" smtClean="0">
                <a:latin typeface="Seravek Light"/>
                <a:cs typeface="Seravek Light"/>
              </a:rPr>
              <a:t>“Macro Motes”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3444" y="1351280"/>
            <a:ext cx="1292983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CSP Workshop @ Xerox PARC</a:t>
            </a:r>
          </a:p>
          <a:p>
            <a:r>
              <a:rPr lang="en-US" sz="1200" dirty="0" smtClean="0">
                <a:latin typeface="Seravek Light"/>
                <a:cs typeface="Seravek Light"/>
              </a:rPr>
              <a:t>[soon to be IPSN]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19736" y="3593580"/>
            <a:ext cx="1689224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ravek Light"/>
                <a:cs typeface="Seravek Light"/>
              </a:rPr>
              <a:t>Workshop on Wireless Sensor Networks and Applications</a:t>
            </a:r>
          </a:p>
          <a:p>
            <a:r>
              <a:rPr lang="en-US" sz="1200" dirty="0" smtClean="0">
                <a:latin typeface="Seravek Light"/>
                <a:cs typeface="Seravek Light"/>
              </a:rPr>
              <a:t>[soon to be </a:t>
            </a:r>
            <a:r>
              <a:rPr lang="en-US" sz="1200" dirty="0" err="1" smtClean="0">
                <a:latin typeface="Seravek Light"/>
                <a:cs typeface="Seravek Light"/>
              </a:rPr>
              <a:t>SenSys</a:t>
            </a:r>
            <a:r>
              <a:rPr lang="en-US" sz="1200" dirty="0" smtClean="0">
                <a:latin typeface="Seravek Light"/>
                <a:cs typeface="Seravek Light"/>
              </a:rPr>
              <a:t>]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370096" y="1997611"/>
            <a:ext cx="0" cy="78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817136" y="2794000"/>
            <a:ext cx="0" cy="78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Screen Shot 2016-02-15 at 05.30.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776" y="899160"/>
            <a:ext cx="1077663" cy="118872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538496" y="2004580"/>
            <a:ext cx="0" cy="78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01269" y="1793855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First MICA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639" y="3271520"/>
            <a:ext cx="1274710" cy="115305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3432576" y="2787031"/>
            <a:ext cx="0" cy="78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73429" y="4286077"/>
            <a:ext cx="692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Seravek Light"/>
                <a:cs typeface="Seravek Light"/>
              </a:rPr>
              <a:t>BTNode</a:t>
            </a:r>
            <a:endParaRPr lang="en-US" sz="1200" dirty="0" smtClean="0">
              <a:latin typeface="Seravek Light"/>
              <a:cs typeface="Seravek Ligh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4817" y="1265227"/>
            <a:ext cx="1585883" cy="105725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336816" y="1997611"/>
            <a:ext cx="0" cy="7894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creen Shot 2016-02-15 at 05.38.2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60" y="766193"/>
            <a:ext cx="2783840" cy="117017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22069" y="1936367"/>
            <a:ext cx="132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Great Duck Island</a:t>
            </a:r>
          </a:p>
        </p:txBody>
      </p:sp>
      <p:pic>
        <p:nvPicPr>
          <p:cNvPr id="26" name="Picture 25" descr="Screen Shot 2016-02-15 at 05.40.5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229" y="3271520"/>
            <a:ext cx="1926011" cy="141703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>
            <a:off x="0" y="2797191"/>
            <a:ext cx="5191760" cy="0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81428" y="2289878"/>
            <a:ext cx="953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Seravek Light"/>
                <a:cs typeface="Seravek Light"/>
              </a:rPr>
              <a:t>TelosB</a:t>
            </a:r>
            <a:endParaRPr lang="en-US" sz="1200" dirty="0" smtClean="0">
              <a:latin typeface="Seravek Light"/>
              <a:cs typeface="Seravek Light"/>
            </a:endParaRPr>
          </a:p>
          <a:p>
            <a:r>
              <a:rPr lang="en-US" sz="1200" dirty="0" smtClean="0">
                <a:latin typeface="Seravek Light"/>
                <a:cs typeface="Seravek Light"/>
              </a:rPr>
              <a:t>(</a:t>
            </a:r>
            <a:r>
              <a:rPr lang="en-US" sz="1200" dirty="0" err="1" smtClean="0">
                <a:latin typeface="Seravek Light"/>
                <a:cs typeface="Seravek Light"/>
              </a:rPr>
              <a:t>Tmote</a:t>
            </a:r>
            <a:r>
              <a:rPr lang="en-US" sz="1200" dirty="0" smtClean="0">
                <a:latin typeface="Seravek Light"/>
                <a:cs typeface="Seravek Light"/>
              </a:rPr>
              <a:t> Sky)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0380" y="844789"/>
            <a:ext cx="709392" cy="7420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247992" y="1630093"/>
            <a:ext cx="877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Epic Core</a:t>
            </a:r>
          </a:p>
          <a:p>
            <a:r>
              <a:rPr lang="en-US" sz="1200" dirty="0" smtClean="0">
                <a:latin typeface="Seravek Light"/>
                <a:cs typeface="Seravek Light"/>
              </a:rPr>
              <a:t>(modular</a:t>
            </a:r>
          </a:p>
          <a:p>
            <a:r>
              <a:rPr lang="en-US" sz="1200" dirty="0" smtClean="0">
                <a:latin typeface="Seravek Light"/>
                <a:cs typeface="Seravek Light"/>
              </a:rPr>
              <a:t>platforms)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4336817" y="2794000"/>
            <a:ext cx="387583" cy="568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22158" y="4693781"/>
            <a:ext cx="644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B-MAC</a:t>
            </a:r>
          </a:p>
        </p:txBody>
      </p:sp>
      <p:pic>
        <p:nvPicPr>
          <p:cNvPr id="38" name="Picture 37" descr="Screen Shot 2016-02-15 at 05.45.2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240" y="3020720"/>
            <a:ext cx="2542556" cy="114572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104958" y="4177697"/>
            <a:ext cx="611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Seravek Light"/>
                <a:cs typeface="Seravek Light"/>
              </a:rPr>
              <a:t>Glossy</a:t>
            </a:r>
          </a:p>
        </p:txBody>
      </p:sp>
    </p:spTree>
    <p:extLst>
      <p:ext uri="{BB962C8B-B14F-4D97-AF65-F5344CB8AC3E}">
        <p14:creationId xmlns:p14="http://schemas.microsoft.com/office/powerpoint/2010/main" val="722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/>
      <p:bldP spid="21" grpId="0"/>
      <p:bldP spid="25" grpId="0"/>
      <p:bldP spid="30" grpId="0"/>
      <p:bldP spid="33" grpId="0"/>
      <p:bldP spid="37" grpId="0"/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200" dirty="0" smtClean="0">
            <a:latin typeface="Seravek Light"/>
            <a:cs typeface="Seravek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3508</Words>
  <Application>Microsoft Macintosh PowerPoint</Application>
  <PresentationFormat>On-screen Show (16:9)</PresentationFormat>
  <Paragraphs>755</Paragraphs>
  <Slides>73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7" baseType="lpstr">
      <vt:lpstr>.HelveticaNeueDeskInterface-Regular</vt:lpstr>
      <vt:lpstr>Arial</vt:lpstr>
      <vt:lpstr>Avenir Light</vt:lpstr>
      <vt:lpstr>Avenir Medium</vt:lpstr>
      <vt:lpstr>Calibri</vt:lpstr>
      <vt:lpstr>ＭＳ Ｐゴシック</vt:lpstr>
      <vt:lpstr>Segoe UI Semilight</vt:lpstr>
      <vt:lpstr>Seravek</vt:lpstr>
      <vt:lpstr>Seravek </vt:lpstr>
      <vt:lpstr>Seravek ExtraLight</vt:lpstr>
      <vt:lpstr>Seravek Light</vt:lpstr>
      <vt:lpstr>Wingdings</vt:lpstr>
      <vt:lpstr>맑은 고딕</vt:lpstr>
      <vt:lpstr>Office Theme</vt:lpstr>
      <vt:lpstr>The Recent Past and Distant Future of [Micro-Scale] Embedded Systems</vt:lpstr>
      <vt:lpstr>“Micro-Scale” are systems whose principle node dimension is measured on the order of millimeters</vt:lpstr>
      <vt:lpstr>A millimeter-sized system is a 1000x reduction in volume</vt:lpstr>
      <vt:lpstr>We have developed dozens of millimeter-scale motes as part of the Michigan Micro Mote (M3) project</vt:lpstr>
      <vt:lpstr>This talk: A tour of micro-scale mote challenges</vt:lpstr>
      <vt:lpstr>This talk: A tour of micro-scale mote challenges</vt:lpstr>
      <vt:lpstr>“Smart Dust” is not new…</vt:lpstr>
      <vt:lpstr>First-generation smart dust missed its 1mm3 goal, but their so-called “macro motes” were perhaps the most important</vt:lpstr>
      <vt:lpstr>The history of modern mote research picks up around this time</vt:lpstr>
      <vt:lpstr>But what happened to research pushing towards a 1mm3 system?</vt:lpstr>
      <vt:lpstr>We stopped building mm-scale systems, and focused on mm-scale circuits – at least for a little while</vt:lpstr>
      <vt:lpstr>Monolithic designs let us push the envelope, but modularity must return to grow beyond a niche space</vt:lpstr>
      <vt:lpstr>Today, we are able to mix and match components to synthesize systems</vt:lpstr>
      <vt:lpstr>However, we had to invent a new system interconnect to be able to do it</vt:lpstr>
      <vt:lpstr>PowerPoint Presentation</vt:lpstr>
      <vt:lpstr>Comparing system composition strategies between traditional motes and mm-scale motes </vt:lpstr>
      <vt:lpstr>We have solutions for composing embedded systems… SPI and I2C</vt:lpstr>
      <vt:lpstr>Millimeter-scale systems are small</vt:lpstr>
      <vt:lpstr>Millimeter-scale systems are small</vt:lpstr>
      <vt:lpstr>What is wrong with how are systems composed today?</vt:lpstr>
      <vt:lpstr>What is wrong with how are systems composed today?</vt:lpstr>
      <vt:lpstr>SPI’s I/O overhead and centralized architecture do not scale to mm-scale systems</vt:lpstr>
      <vt:lpstr>SPI’s I/O overhead and centralized architecture do not scale to mm-scale systems</vt:lpstr>
      <vt:lpstr>I2C has fixed I/O requirements and a decentralized architecture</vt:lpstr>
      <vt:lpstr>I2C has fixed I/O requirements and a decentralized architecture</vt:lpstr>
      <vt:lpstr>The problem is the energy costs of running an open-collector</vt:lpstr>
      <vt:lpstr>The problem is the energy costs of running an open-collector</vt:lpstr>
      <vt:lpstr>The problem is the energy costs of running an open-collector</vt:lpstr>
      <vt:lpstr>The energy demands of open-collectors make them unsuitable for mm-scale systems</vt:lpstr>
      <vt:lpstr>The design and synthesis of modular, millimeter-scale systems requires a new embedded interconnect</vt:lpstr>
      <vt:lpstr>MBus is a clean-slate design, built to satisfy interconnect requirements for this and the next generation of motes</vt:lpstr>
      <vt:lpstr>MBus in a nutshell</vt:lpstr>
      <vt:lpstr>Embedded interconnect technology has not changed in over 30 years</vt:lpstr>
      <vt:lpstr>Embedded interconnect technology has not changed in over 30 years</vt:lpstr>
      <vt:lpstr>Embedded interconnect technology has not changed in over 30 years</vt:lpstr>
      <vt:lpstr>Embedded interconnect technology has not changed in over 30 years</vt:lpstr>
      <vt:lpstr>Embedded interconnect technology has not changed in over 30 years</vt:lpstr>
      <vt:lpstr>Existing interconnect technology cannot service forthcoming motes, and may be hindering current motes</vt:lpstr>
      <vt:lpstr>Energy is a looming system synthesis problem</vt:lpstr>
      <vt:lpstr>Motes embraced “dark silicon” first</vt:lpstr>
      <vt:lpstr>Energy-critical systems push from “dark silicon” to “pitch black” silicon</vt:lpstr>
      <vt:lpstr>Energy-harvesting motes embrace “pitch black” silicon Can we build a (useful) battery-free mote? Mote platform?</vt:lpstr>
      <vt:lpstr>Monjolo sensors—the harvester is the sensor</vt:lpstr>
      <vt:lpstr>The Monjolo principle decomposes into an array of components that build a diverse set of energy-harvesting sensors</vt:lpstr>
      <vt:lpstr>Systems are not required to be all or none, however</vt:lpstr>
      <vt:lpstr>Embedded interconnect technology has not changed in over 30 years</vt:lpstr>
      <vt:lpstr>Our mm-scale systems leverage decentralized, autonomous power management via MBus</vt:lpstr>
      <vt:lpstr>MBus introduces three, transparent, hierarchical power domains to maximize efficiency</vt:lpstr>
      <vt:lpstr>As motes continue to push the boundaries of lifetime, harvesting, and volume, every microjoule is precious</vt:lpstr>
      <vt:lpstr>PowerPoint Presentation</vt:lpstr>
      <vt:lpstr>Embedded interconnect protocols have not changed in 30 years either</vt:lpstr>
      <vt:lpstr>MPQ: A (mostly) PHY-independent protocol to standardize reading and writing registers and memory</vt:lpstr>
      <vt:lpstr>MPQ repurposes the 4 LSB of the address as a function identifier</vt:lpstr>
      <vt:lpstr>An interesting quirk begets an interesting question</vt:lpstr>
      <vt:lpstr>Perhaps it is time for a generic protocol on top of major embedded buses</vt:lpstr>
      <vt:lpstr>PowerPoint Presentation</vt:lpstr>
      <vt:lpstr>Q: How do you program a 1mm3 mote?</vt:lpstr>
      <vt:lpstr>A 695 pW, always-on visible light communication receiver</vt:lpstr>
      <vt:lpstr>A sub-nanowatt receiver opens interesting possibilities for traditional motes</vt:lpstr>
      <vt:lpstr>All this begs the question, what else can we do with an intelligent lighting infrastructure?</vt:lpstr>
      <vt:lpstr>The capabilities of VLC receivers vary greatly</vt:lpstr>
      <vt:lpstr>Luxapose: Astral navigation with smart phones and smart lights</vt:lpstr>
      <vt:lpstr>Luxapose enables high-fidelity indoor localization with impending infrastructure</vt:lpstr>
      <vt:lpstr>Can smart dust and smart phones co-exist on the same lighting infrastructure?</vt:lpstr>
      <vt:lpstr>With sufficient synchronization, transmitted signals can constructively interfere</vt:lpstr>
      <vt:lpstr>Emerging non-traditional (non-narrowband RF) communication technologies are just beginning exploration</vt:lpstr>
      <vt:lpstr>PowerPoint Presentation</vt:lpstr>
      <vt:lpstr>An open question: How to effectively debug a system you cannot touch?</vt:lpstr>
      <vt:lpstr>Many further questions in this space for future motes</vt:lpstr>
      <vt:lpstr>Everyone’s favorite debugging answer: Write something well enough that it won’t crash!</vt:lpstr>
      <vt:lpstr>What have we learned from the development of millimeter-scale systems?</vt:lpstr>
      <vt:lpstr>http://mbus.io http://github.com/mbus  http://lab11.eecs.umich.edu http://github.com/lab11</vt:lpstr>
      <vt:lpstr>Gartner Hype Cycle</vt:lpstr>
    </vt:vector>
  </TitlesOfParts>
  <Company>University of Michigan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2010 to 2030: The Recent Past and Distant Future of Embedded Systems</dc:title>
  <dc:creator>Patrick Pannuto</dc:creator>
  <cp:lastModifiedBy>Pat Pannuto</cp:lastModifiedBy>
  <cp:revision>135</cp:revision>
  <dcterms:created xsi:type="dcterms:W3CDTF">2016-02-14T18:45:16Z</dcterms:created>
  <dcterms:modified xsi:type="dcterms:W3CDTF">2016-05-01T23:00:26Z</dcterms:modified>
</cp:coreProperties>
</file>